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6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3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2257" y="685800"/>
            <a:ext cx="10058400" cy="3657600"/>
          </a:xfrm>
          <a:prstGeom prst="rect">
            <a:avLst/>
          </a:prstGeom>
        </p:spPr>
        <p:txBody>
          <a:bodyPr anchor="t" anchorCtr="0"/>
          <a:lstStyle>
            <a:lvl1pPr>
              <a:defRPr sz="5992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1293832" y="5627914"/>
            <a:ext cx="571456" cy="90913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CAA1506-7899-5843-A44E-BB8E80613307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0950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5" y="4876788"/>
            <a:ext cx="9570195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348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5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9" y="5443526"/>
            <a:ext cx="9570193" cy="493713"/>
          </a:xfrm>
        </p:spPr>
        <p:txBody>
          <a:bodyPr>
            <a:normAutofit/>
          </a:bodyPr>
          <a:lstStyle>
            <a:lvl1pPr marL="0" indent="0">
              <a:buNone/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793005" y="4816208"/>
            <a:ext cx="9570195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33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699" y="892630"/>
            <a:ext cx="7720019" cy="3286126"/>
          </a:xfrm>
          <a:prstGeom prst="rect">
            <a:avLst/>
          </a:prstGeom>
        </p:spPr>
        <p:txBody>
          <a:bodyPr/>
          <a:lstStyle>
            <a:lvl1pPr>
              <a:defRPr sz="2696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1289274" y="4401915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1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161" y="416085"/>
            <a:ext cx="801912" cy="1146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853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76705" y="3431633"/>
            <a:ext cx="801912" cy="1146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853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8694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4641" y="1234442"/>
            <a:ext cx="7720019" cy="828040"/>
          </a:xfrm>
          <a:prstGeom prst="rect">
            <a:avLst/>
          </a:prstGeom>
        </p:spPr>
        <p:txBody>
          <a:bodyPr/>
          <a:lstStyle>
            <a:lvl1pPr>
              <a:defRPr sz="2696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4641" y="2393632"/>
            <a:ext cx="7720019" cy="2361248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/>
        </p:nvSpPr>
        <p:spPr>
          <a:xfrm>
            <a:off x="694641" y="4968240"/>
            <a:ext cx="4672016" cy="65024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921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2386758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8" y="2962275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6"/>
            <a:ext cx="2927351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704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7" y="3648076"/>
            <a:ext cx="2946795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2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2" y="3648076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3" y="3114676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6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/>
        </p:nvSpPr>
        <p:spPr>
          <a:xfrm>
            <a:off x="721240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/>
        </p:nvSpPr>
        <p:spPr>
          <a:xfrm>
            <a:off x="3971952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/>
        </p:nvSpPr>
        <p:spPr>
          <a:xfrm>
            <a:off x="7212994" y="1633540"/>
            <a:ext cx="1266825" cy="126682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/>
          </a:p>
        </p:txBody>
      </p:sp>
    </p:spTree>
    <p:extLst>
      <p:ext uri="{BB962C8B-B14F-4D97-AF65-F5344CB8AC3E}">
        <p14:creationId xmlns:p14="http://schemas.microsoft.com/office/powerpoint/2010/main" val="1606261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50"/>
            <a:ext cx="2940052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6"/>
            <a:ext cx="2940052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3"/>
            <a:ext cx="2940052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8" y="3641350"/>
            <a:ext cx="2930524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7" y="1819276"/>
            <a:ext cx="2930524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3" y="4217613"/>
            <a:ext cx="2934408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2" y="364135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2" y="1819276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8" y="4217610"/>
            <a:ext cx="2935996" cy="1487866"/>
          </a:xfrm>
        </p:spPr>
        <p:txBody>
          <a:bodyPr anchor="t">
            <a:normAutofit/>
          </a:bodyPr>
          <a:lstStyle>
            <a:lvl1pPr marL="0" indent="0">
              <a:buNone/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1743076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8" y="1743076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92001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587006"/>
            <a:ext cx="8825659" cy="1683993"/>
          </a:xfrm>
          <a:prstGeom prst="rect">
            <a:avLst/>
          </a:prstGeom>
        </p:spPr>
        <p:txBody>
          <a:bodyPr anchor="t" anchorCtr="0"/>
          <a:lstStyle>
            <a:lvl1pPr algn="ctr">
              <a:defRPr sz="5392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7" y="4568660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502509-4FE6-E24C-AA96-C740FC421C24}"/>
              </a:ext>
            </a:extLst>
          </p:cNvPr>
          <p:cNvSpPr/>
          <p:nvPr/>
        </p:nvSpPr>
        <p:spPr>
          <a:xfrm>
            <a:off x="5737780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92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517" y="480151"/>
            <a:ext cx="416328" cy="52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7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193803" y="1149350"/>
            <a:ext cx="9810751" cy="2324100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93803" y="3536951"/>
            <a:ext cx="9810751" cy="79375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236"/>
            </a:lvl1pPr>
            <a:lvl2pPr marL="0" indent="0" algn="ctr">
              <a:spcBef>
                <a:spcPts val="0"/>
              </a:spcBef>
              <a:buSzTx/>
              <a:buNone/>
              <a:defRPr sz="1236"/>
            </a:lvl2pPr>
            <a:lvl3pPr marL="0" indent="0" algn="ctr">
              <a:spcBef>
                <a:spcPts val="0"/>
              </a:spcBef>
              <a:buSzTx/>
              <a:buNone/>
              <a:defRPr sz="1236"/>
            </a:lvl3pPr>
            <a:lvl4pPr marL="0" indent="0" algn="ctr">
              <a:spcBef>
                <a:spcPts val="0"/>
              </a:spcBef>
              <a:buSzTx/>
              <a:buNone/>
              <a:defRPr sz="1236"/>
            </a:lvl4pPr>
            <a:lvl5pPr marL="0" indent="0" algn="ctr">
              <a:spcBef>
                <a:spcPts val="0"/>
              </a:spcBef>
              <a:buSzTx/>
              <a:buNone/>
              <a:defRPr sz="1236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0451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193803" y="4476752"/>
            <a:ext cx="9810751" cy="25667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068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193803" y="3003552"/>
            <a:ext cx="9810751" cy="33438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955"/>
              </a:spcBef>
              <a:buSzTx/>
              <a:buNone/>
              <a:defRPr sz="157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7307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41917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193803" y="2266950"/>
            <a:ext cx="9810751" cy="23241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7629" y="6502401"/>
            <a:ext cx="226619" cy="23495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9097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038199"/>
            <a:ext cx="8825659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404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5061770"/>
            <a:ext cx="8825659" cy="646390"/>
          </a:xfrm>
        </p:spPr>
        <p:txBody>
          <a:bodyPr anchor="t"/>
          <a:lstStyle>
            <a:lvl1pPr marL="0" indent="0" algn="ctr">
              <a:buNone/>
              <a:defRPr cap="none" baseline="0">
                <a:solidFill>
                  <a:schemeClr val="bg1"/>
                </a:solidFill>
              </a:defRPr>
            </a:lvl1pPr>
            <a:lvl2pPr marL="256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3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0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7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4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0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77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46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7" y="4693486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BE9B87-5D1F-E94B-B539-EC11664BD536}"/>
              </a:ext>
            </a:extLst>
          </p:cNvPr>
          <p:cNvSpPr/>
          <p:nvPr/>
        </p:nvSpPr>
        <p:spPr>
          <a:xfrm>
            <a:off x="5737780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92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517" y="480151"/>
            <a:ext cx="416328" cy="52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416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1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79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/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908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1" y="2125983"/>
            <a:ext cx="10363200" cy="144017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2" y="3840480"/>
            <a:ext cx="8534399" cy="17145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/>
          <a:p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18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 spc="169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8" y="1590679"/>
            <a:ext cx="9660916" cy="4195480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13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7" y="1603378"/>
            <a:ext cx="4396339" cy="4195763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4"/>
            <a:ext cx="4396341" cy="4200245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 spc="169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928588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9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7" y="2201328"/>
            <a:ext cx="4396339" cy="3741738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21" y="1591729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1348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56828" indent="0">
              <a:buNone/>
              <a:defRPr sz="1123" b="1"/>
            </a:lvl2pPr>
            <a:lvl3pPr marL="513657" indent="0">
              <a:buNone/>
              <a:defRPr sz="1011" b="1"/>
            </a:lvl3pPr>
            <a:lvl4pPr marL="770485" indent="0">
              <a:buNone/>
              <a:defRPr sz="899" b="1"/>
            </a:lvl4pPr>
            <a:lvl5pPr marL="1027314" indent="0">
              <a:buNone/>
              <a:defRPr sz="899" b="1"/>
            </a:lvl5pPr>
            <a:lvl6pPr marL="1284142" indent="0">
              <a:buNone/>
              <a:defRPr sz="899" b="1"/>
            </a:lvl6pPr>
            <a:lvl7pPr marL="1540971" indent="0">
              <a:buNone/>
              <a:defRPr sz="899" b="1"/>
            </a:lvl7pPr>
            <a:lvl8pPr marL="1797799" indent="0">
              <a:buNone/>
              <a:defRPr sz="899" b="1"/>
            </a:lvl8pPr>
            <a:lvl9pPr marL="2054627" indent="0">
              <a:buNone/>
              <a:defRPr sz="899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21" y="2201328"/>
            <a:ext cx="4396339" cy="3741738"/>
          </a:xfrm>
        </p:spPr>
        <p:txBody>
          <a:bodyPr>
            <a:normAutofit/>
          </a:bodyPr>
          <a:lstStyle>
            <a:lvl1pPr>
              <a:defRPr sz="101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786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674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674"/>
            </a:lvl6pPr>
            <a:lvl7pPr>
              <a:defRPr sz="674"/>
            </a:lvl7pPr>
            <a:lvl8pPr>
              <a:defRPr sz="674"/>
            </a:lvl8pPr>
            <a:lvl9pPr>
              <a:defRPr sz="6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986462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8" y="338422"/>
            <a:ext cx="9660916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921014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3" y="0"/>
            <a:ext cx="12191999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6" y="4057652"/>
            <a:ext cx="7534276" cy="1095376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6" y="1976723"/>
            <a:ext cx="7534276" cy="1842807"/>
          </a:xfrm>
          <a:prstGeom prst="rect">
            <a:avLst/>
          </a:prstGeom>
        </p:spPr>
        <p:txBody>
          <a:bodyPr/>
          <a:lstStyle>
            <a:lvl1pPr>
              <a:defRPr sz="337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6889" y="6010094"/>
            <a:ext cx="416328" cy="5260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2012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2" y="0"/>
            <a:ext cx="5050972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2" y="0"/>
            <a:ext cx="5050972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21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143" y="1780779"/>
            <a:ext cx="3819688" cy="3096025"/>
          </a:xfrm>
          <a:prstGeom prst="rect">
            <a:avLst/>
          </a:prstGeom>
        </p:spPr>
        <p:txBody>
          <a:bodyPr/>
          <a:lstStyle>
            <a:lvl1pPr>
              <a:defRPr sz="337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6889" y="6010094"/>
            <a:ext cx="416328" cy="5260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20256" y="1780779"/>
            <a:ext cx="3308059" cy="30960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0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6" y="1209676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1348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8" y="2891159"/>
            <a:ext cx="3401063" cy="2895599"/>
          </a:xfrm>
        </p:spPr>
        <p:txBody>
          <a:bodyPr>
            <a:normAutofit/>
          </a:bodyPr>
          <a:lstStyle>
            <a:lvl1pPr marL="0" indent="0">
              <a:buNone/>
              <a:defRPr sz="899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6828" indent="0">
              <a:buNone/>
              <a:defRPr sz="674"/>
            </a:lvl2pPr>
            <a:lvl3pPr marL="513657" indent="0">
              <a:buNone/>
              <a:defRPr sz="562"/>
            </a:lvl3pPr>
            <a:lvl4pPr marL="770485" indent="0">
              <a:buNone/>
              <a:defRPr sz="506"/>
            </a:lvl4pPr>
            <a:lvl5pPr marL="1027314" indent="0">
              <a:buNone/>
              <a:defRPr sz="506"/>
            </a:lvl5pPr>
            <a:lvl6pPr marL="1284142" indent="0">
              <a:buNone/>
              <a:defRPr sz="506"/>
            </a:lvl6pPr>
            <a:lvl7pPr marL="1540971" indent="0">
              <a:buNone/>
              <a:defRPr sz="506"/>
            </a:lvl7pPr>
            <a:lvl8pPr marL="1797799" indent="0">
              <a:buNone/>
              <a:defRPr sz="506"/>
            </a:lvl8pPr>
            <a:lvl9pPr marL="2054627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4438651" y="1087503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2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9"/>
            </a:lvl1pPr>
            <a:lvl2pPr marL="256828" indent="0">
              <a:buNone/>
              <a:defRPr sz="899"/>
            </a:lvl2pPr>
            <a:lvl3pPr marL="513657" indent="0">
              <a:buNone/>
              <a:defRPr sz="899"/>
            </a:lvl3pPr>
            <a:lvl4pPr marL="770485" indent="0">
              <a:buNone/>
              <a:defRPr sz="899"/>
            </a:lvl4pPr>
            <a:lvl5pPr marL="1027314" indent="0">
              <a:buNone/>
              <a:defRPr sz="899"/>
            </a:lvl5pPr>
            <a:lvl6pPr marL="1284142" indent="0">
              <a:buNone/>
              <a:defRPr sz="899"/>
            </a:lvl6pPr>
            <a:lvl7pPr marL="1540971" indent="0">
              <a:buNone/>
              <a:defRPr sz="899"/>
            </a:lvl7pPr>
            <a:lvl8pPr marL="1797799" indent="0">
              <a:buNone/>
              <a:defRPr sz="899"/>
            </a:lvl8pPr>
            <a:lvl9pPr marL="2054627" indent="0">
              <a:buNone/>
              <a:defRPr sz="8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909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vmlDrawing" Target="../drawings/vmlDrawing1.v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Relationship Id="rId27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9" y="6096000"/>
            <a:ext cx="993736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" y="0"/>
            <a:ext cx="108856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2"/>
            <a:ext cx="8946541" cy="4195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6">
            <a:alphaModFix amt="35000"/>
          </a:blip>
          <a:stretch>
            <a:fillRect/>
          </a:stretch>
        </p:blipFill>
        <p:spPr>
          <a:xfrm>
            <a:off x="11277262" y="5861954"/>
            <a:ext cx="473804" cy="598714"/>
          </a:xfrm>
          <a:prstGeom prst="rect">
            <a:avLst/>
          </a:prstGeom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C11B457-DE30-F840-909D-BFE9638A9CAE}"/>
              </a:ext>
            </a:extLst>
          </p:cNvPr>
          <p:cNvGraphicFramePr>
            <a:graphicFrameLocks noChangeAspect="1"/>
          </p:cNvGraphicFramePr>
          <p:nvPr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4132632193"/>
              </p:ext>
            </p:extLst>
          </p:nvPr>
        </p:nvGraphicFramePr>
        <p:xfrm>
          <a:off x="2118" y="1591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think-cell Slide" r:id="rId27" imgW="270" imgH="270" progId="TCLayout.ActiveDocument.1">
                  <p:embed/>
                </p:oleObj>
              </mc:Choice>
              <mc:Fallback>
                <p:oleObj name="think-cell Slide" r:id="rId27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C11B457-DE30-F840-909D-BFE9638A9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2118" y="1591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23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xStyles>
    <p:titleStyle>
      <a:lvl1pPr algn="l" defTabSz="256828" rtl="0" eaLnBrk="1" latinLnBrk="0" hangingPunct="1">
        <a:spcBef>
          <a:spcPct val="0"/>
        </a:spcBef>
        <a:buNone/>
        <a:defRPr sz="3517" b="0" i="0" kern="1200" spc="169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2621" indent="-192621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126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417346" indent="-160518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735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642071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345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898899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54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155727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54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407726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69384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26213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183041" indent="-128414" algn="l" defTabSz="256828" rtl="0" eaLnBrk="1" latinLnBrk="0" hangingPunct="1">
        <a:spcBef>
          <a:spcPts val="56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86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1pPr>
      <a:lvl2pPr marL="256828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2pPr>
      <a:lvl3pPr marL="513657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3pPr>
      <a:lvl4pPr marL="770485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4pPr>
      <a:lvl5pPr marL="1027314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5pPr>
      <a:lvl6pPr marL="1284142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6pPr>
      <a:lvl7pPr marL="1540971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7pPr>
      <a:lvl8pPr marL="1797799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8pPr>
      <a:lvl9pPr marL="2054627" algn="l" defTabSz="256828" rtl="0" eaLnBrk="1" latinLnBrk="0" hangingPunct="1">
        <a:defRPr sz="10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0DE81-63BE-CE4F-9127-AD157A5770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Naive Bayes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2127817" y="1650857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Prediction: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I know your votes, I’m trying to guess your party</a:t>
            </a:r>
          </a:p>
        </p:txBody>
      </p:sp>
      <p:sp>
        <p:nvSpPr>
          <p:cNvPr id="159" name="Shape 159"/>
          <p:cNvSpPr/>
          <p:nvPr/>
        </p:nvSpPr>
        <p:spPr>
          <a:xfrm>
            <a:off x="3946640" y="369649"/>
            <a:ext cx="5518827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>
              <a:lnSpc>
                <a:spcPts val="3800"/>
              </a:lnSpc>
              <a:defRPr sz="3200" spc="-20">
                <a:solidFill>
                  <a:srgbClr val="9BBB59"/>
                </a:solidFill>
              </a:defRPr>
            </a:pPr>
            <a:r>
              <a:rPr sz="3200"/>
              <a:t>3 Featur</a:t>
            </a:r>
            <a:r>
              <a:rPr sz="3200" spc="-15"/>
              <a:t>es:</a:t>
            </a:r>
            <a:r>
              <a:rPr sz="3200" spc="-5"/>
              <a:t> </a:t>
            </a:r>
            <a:r>
              <a:rPr sz="3200" spc="-25">
                <a:solidFill>
                  <a:srgbClr val="4F81BD"/>
                </a:solidFill>
              </a:rPr>
              <a:t>Votes on 3 Bills</a:t>
            </a:r>
          </a:p>
          <a:p>
            <a:pPr marR="5080" indent="12700">
              <a:lnSpc>
                <a:spcPts val="3800"/>
              </a:lnSpc>
              <a:defRPr sz="3200" spc="-20">
                <a:solidFill>
                  <a:srgbClr val="C0504D"/>
                </a:solidFill>
              </a:defRPr>
            </a:pPr>
            <a:r>
              <a:rPr sz="3200"/>
              <a:t>2 Labels</a:t>
            </a:r>
            <a:r>
              <a:rPr sz="3200" spc="-10"/>
              <a:t>:</a:t>
            </a:r>
            <a:r>
              <a:rPr sz="3200"/>
              <a:t> </a:t>
            </a:r>
            <a:r>
              <a:rPr sz="3200">
                <a:solidFill>
                  <a:srgbClr val="4F81BD"/>
                </a:solidFill>
              </a:rPr>
              <a:t>Democrat / Republican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8020232" y="2580544"/>
            <a:ext cx="2546228" cy="14201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r">
              <a:lnSpc>
                <a:spcPts val="3800"/>
              </a:lnSpc>
              <a:defRPr sz="2400" spc="-2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2 Labels</a:t>
            </a:r>
            <a:endParaRPr sz="2400" spc="-10"/>
          </a:p>
          <a:p>
            <a:pPr marR="5080" indent="12700" algn="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</a:t>
            </a:r>
            <a:r>
              <a:rPr sz="2400"/>
              <a:t>: </a:t>
            </a:r>
            <a:r>
              <a:rPr sz="2400">
                <a:solidFill>
                  <a:schemeClr val="accent1"/>
                </a:solidFill>
              </a:rPr>
              <a:t>Democrat</a:t>
            </a:r>
          </a:p>
          <a:p>
            <a:pPr marR="5080" indent="12700" algn="r">
              <a:lnSpc>
                <a:spcPts val="3800"/>
              </a:lnSpc>
              <a:defRPr sz="2400" spc="-10">
                <a:solidFill>
                  <a:srgbClr val="D03643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2</a:t>
            </a:r>
            <a:r>
              <a:rPr sz="2400"/>
              <a:t>: Republican</a:t>
            </a:r>
          </a:p>
        </p:txBody>
      </p:sp>
      <p:sp>
        <p:nvSpPr>
          <p:cNvPr id="162" name="Shape 162"/>
          <p:cNvSpPr/>
          <p:nvPr/>
        </p:nvSpPr>
        <p:spPr>
          <a:xfrm>
            <a:off x="2127817" y="1650857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Prediction: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I know your votes, I’m trying to guess your party</a:t>
            </a:r>
          </a:p>
        </p:txBody>
      </p:sp>
      <p:sp>
        <p:nvSpPr>
          <p:cNvPr id="163" name="Shape 163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4" name="Shape 164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166" name="Shape 166"/>
          <p:cNvSpPr/>
          <p:nvPr/>
        </p:nvSpPr>
        <p:spPr>
          <a:xfrm>
            <a:off x="8980049" y="5591515"/>
            <a:ext cx="442395" cy="90395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9868514" y="5591514"/>
            <a:ext cx="442395" cy="91366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954527" y="55331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169" name="Shape 169"/>
          <p:cNvSpPr/>
          <p:nvPr/>
        </p:nvSpPr>
        <p:spPr>
          <a:xfrm>
            <a:off x="9822229" y="5524916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170" name="Shape 170"/>
          <p:cNvSpPr/>
          <p:nvPr/>
        </p:nvSpPr>
        <p:spPr>
          <a:xfrm>
            <a:off x="3946640" y="369649"/>
            <a:ext cx="5518827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>
              <a:lnSpc>
                <a:spcPts val="3800"/>
              </a:lnSpc>
              <a:defRPr sz="3200" spc="-20">
                <a:solidFill>
                  <a:srgbClr val="9BBB59"/>
                </a:solidFill>
              </a:defRPr>
            </a:pPr>
            <a:r>
              <a:rPr sz="3200"/>
              <a:t>3 Featur</a:t>
            </a:r>
            <a:r>
              <a:rPr sz="3200" spc="-15"/>
              <a:t>es:</a:t>
            </a:r>
            <a:r>
              <a:rPr sz="3200" spc="-5"/>
              <a:t> </a:t>
            </a:r>
            <a:r>
              <a:rPr sz="3200" spc="-25">
                <a:solidFill>
                  <a:srgbClr val="4F81BD"/>
                </a:solidFill>
              </a:rPr>
              <a:t>Votes on 3 Bills</a:t>
            </a:r>
          </a:p>
          <a:p>
            <a:pPr marR="5080" indent="12700">
              <a:lnSpc>
                <a:spcPts val="3800"/>
              </a:lnSpc>
              <a:defRPr sz="3200" spc="-20">
                <a:solidFill>
                  <a:srgbClr val="C0504D"/>
                </a:solidFill>
              </a:defRPr>
            </a:pPr>
            <a:r>
              <a:rPr sz="3200"/>
              <a:t>2 Labels</a:t>
            </a:r>
            <a:r>
              <a:rPr sz="3200" spc="-10"/>
              <a:t>:</a:t>
            </a:r>
            <a:r>
              <a:rPr sz="3200"/>
              <a:t> </a:t>
            </a:r>
            <a:r>
              <a:rPr sz="3200">
                <a:solidFill>
                  <a:srgbClr val="4F81BD"/>
                </a:solidFill>
              </a:rPr>
              <a:t>Democrat / Republican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2084022" y="439126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Prior: Initial belief</a:t>
            </a:r>
          </a:p>
        </p:txBody>
      </p:sp>
      <p:sp>
        <p:nvSpPr>
          <p:cNvPr id="173" name="Shape 173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4" name="Shape 174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176" name="Shape 176"/>
          <p:cNvSpPr/>
          <p:nvPr/>
        </p:nvSpPr>
        <p:spPr>
          <a:xfrm>
            <a:off x="8980049" y="5591515"/>
            <a:ext cx="442395" cy="90395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868514" y="5591514"/>
            <a:ext cx="442395" cy="91366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8954527" y="55331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179" name="Shape 179"/>
          <p:cNvSpPr/>
          <p:nvPr/>
        </p:nvSpPr>
        <p:spPr>
          <a:xfrm>
            <a:off x="9822229" y="5524916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2081784" y="438913"/>
            <a:ext cx="7963453" cy="1508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80808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50 - 50 ?   </a:t>
            </a: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) = 0.5  ?</a:t>
            </a:r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A6A6A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(Uninformative prior)</a:t>
            </a:r>
          </a:p>
        </p:txBody>
      </p:sp>
      <p:sp>
        <p:nvSpPr>
          <p:cNvPr id="182" name="Shape 182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3" name="Shape 183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185" name="Shape 185"/>
          <p:cNvSpPr/>
          <p:nvPr/>
        </p:nvSpPr>
        <p:spPr>
          <a:xfrm>
            <a:off x="8980049" y="5591515"/>
            <a:ext cx="442395" cy="90395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9868514" y="5591514"/>
            <a:ext cx="442395" cy="91366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8954527" y="55331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188" name="Shape 188"/>
          <p:cNvSpPr/>
          <p:nvPr/>
        </p:nvSpPr>
        <p:spPr>
          <a:xfrm>
            <a:off x="9822229" y="5524916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80808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What’s my best guess without any vote info?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191" name="Shape 191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2" name="Shape 192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194" name="Shape 194"/>
          <p:cNvSpPr/>
          <p:nvPr/>
        </p:nvSpPr>
        <p:spPr>
          <a:xfrm>
            <a:off x="8980049" y="5591515"/>
            <a:ext cx="442395" cy="90395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9868514" y="5591514"/>
            <a:ext cx="442395" cy="91366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8954527" y="55331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197" name="Shape 197"/>
          <p:cNvSpPr/>
          <p:nvPr/>
        </p:nvSpPr>
        <p:spPr>
          <a:xfrm>
            <a:off x="9822229" y="5524916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081784" y="438913"/>
            <a:ext cx="7963453" cy="1538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80808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A6A6A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What’s my best guess without any vote info?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 I’d guess </a:t>
            </a:r>
            <a:r>
              <a:rPr sz="2400">
                <a:solidFill>
                  <a:schemeClr val="accent1"/>
                </a:solidFill>
              </a:rPr>
              <a:t>democrat </a:t>
            </a:r>
            <a:r>
              <a:rPr sz="2400"/>
              <a:t>since there are more of them.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00" name="Shape 200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1" name="Shape 201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8980049" y="5591515"/>
            <a:ext cx="442395" cy="90395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9868514" y="5591514"/>
            <a:ext cx="442395" cy="91366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pic>
        <p:nvPicPr>
          <p:cNvPr id="205" name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0056" y="4000500"/>
            <a:ext cx="5715001" cy="2857500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Shape 206"/>
          <p:cNvSpPr/>
          <p:nvPr/>
        </p:nvSpPr>
        <p:spPr>
          <a:xfrm>
            <a:off x="8954527" y="55331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  <p:sp>
        <p:nvSpPr>
          <p:cNvPr id="207" name="Shape 207"/>
          <p:cNvSpPr/>
          <p:nvPr/>
        </p:nvSpPr>
        <p:spPr>
          <a:xfrm>
            <a:off x="9822229" y="5524916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2081784" y="438913"/>
            <a:ext cx="7963453" cy="1908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A6A6A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What’s my best guess without any vote info?</a:t>
            </a:r>
          </a:p>
          <a:p>
            <a:pPr>
              <a:defRPr sz="2400">
                <a:solidFill>
                  <a:srgbClr val="A6A6A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 I’d guess democrat since there are more of them.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10" name="Shape 210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1" name="Shape 211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pic>
        <p:nvPicPr>
          <p:cNvPr id="215" name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0056" y="4000500"/>
            <a:ext cx="5715001" cy="2857500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17" name="Shape 217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20" name="Shape 220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1" name="Shape 221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25" name="Shape 225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26" name="Shape 226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9" name="Shape 229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33" name="Shape 233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34" name="Shape 234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235" name="Shape 235"/>
          <p:cNvSpPr/>
          <p:nvPr/>
        </p:nvSpPr>
        <p:spPr>
          <a:xfrm>
            <a:off x="2137130" y="1532943"/>
            <a:ext cx="5810119" cy="144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236" name="Shape 236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Shape 239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43" name="Shape 243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44" name="Shape 244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245" name="Shape 245"/>
          <p:cNvSpPr/>
          <p:nvPr/>
        </p:nvSpPr>
        <p:spPr>
          <a:xfrm>
            <a:off x="2137130" y="1532944"/>
            <a:ext cx="5810119" cy="3139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246" name="Shape 246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1981516" y="556709"/>
            <a:ext cx="5550798" cy="2554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3200">
                <a:solidFill>
                  <a:schemeClr val="accent1"/>
                </a:solidFill>
              </a:defRPr>
            </a:pPr>
            <a:r>
              <a:rPr sz="3200"/>
              <a:t>Updating the state of knowledge</a:t>
            </a:r>
          </a:p>
          <a:p>
            <a:pPr algn="ctr">
              <a:defRPr sz="3200">
                <a:solidFill>
                  <a:schemeClr val="accent1"/>
                </a:solidFill>
              </a:defRPr>
            </a:pPr>
            <a:endParaRPr sz="3200"/>
          </a:p>
          <a:p>
            <a:pPr algn="ctr">
              <a:defRPr sz="3200">
                <a:solidFill>
                  <a:schemeClr val="accent6"/>
                </a:solidFill>
              </a:defRPr>
            </a:pPr>
            <a:r>
              <a:rPr sz="3200"/>
              <a:t>step by step</a:t>
            </a:r>
          </a:p>
          <a:p>
            <a:pPr algn="ctr">
              <a:defRPr sz="3200">
                <a:solidFill>
                  <a:schemeClr val="accent1"/>
                </a:solidFill>
              </a:defRPr>
            </a:pPr>
            <a:endParaRPr sz="3200"/>
          </a:p>
          <a:p>
            <a:pPr algn="ctr">
              <a:defRPr sz="3200">
                <a:solidFill>
                  <a:schemeClr val="accent2"/>
                </a:solidFill>
              </a:defRPr>
            </a:pPr>
            <a:r>
              <a:rPr sz="3200"/>
              <a:t>with new information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0" name="Shape 250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54" name="Shape 254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55" name="Shape 255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256" name="Shape 256"/>
          <p:cNvSpPr/>
          <p:nvPr/>
        </p:nvSpPr>
        <p:spPr>
          <a:xfrm>
            <a:off x="2137130" y="1532944"/>
            <a:ext cx="5810119" cy="3139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257" name="Shape 257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59" name="Shape 259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260" name="Shape 260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261" name="Shape 261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262" name="Shape 262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5" name="Shape 265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6" name="Shape 266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7" name="Shape 267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69" name="Shape 269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70" name="Shape 270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271" name="Shape 271"/>
          <p:cNvSpPr/>
          <p:nvPr/>
        </p:nvSpPr>
        <p:spPr>
          <a:xfrm>
            <a:off x="2137130" y="1532944"/>
            <a:ext cx="5810119" cy="3139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272" name="Shape 272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3" name="Shape 273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74" name="Shape 274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275" name="Shape 275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276" name="Shape 276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277" name="Shape 277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278" name="Shape 278"/>
          <p:cNvSpPr/>
          <p:nvPr/>
        </p:nvSpPr>
        <p:spPr>
          <a:xfrm>
            <a:off x="7538497" y="1094942"/>
            <a:ext cx="2905055" cy="1756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democrat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1" name="Shape 281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285" name="Shape 285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286" name="Shape 286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287" name="Shape 287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288" name="Shape 288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9" name="Shape 289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290" name="Shape 290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291" name="Shape 291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292" name="Shape 292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293" name="Shape 293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294" name="Shape 294"/>
          <p:cNvSpPr/>
          <p:nvPr/>
        </p:nvSpPr>
        <p:spPr>
          <a:xfrm>
            <a:off x="7538497" y="1094942"/>
            <a:ext cx="2905055" cy="1756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democrat</a:t>
            </a:r>
          </a:p>
        </p:txBody>
      </p:sp>
      <p:sp>
        <p:nvSpPr>
          <p:cNvPr id="295" name="Shape 295"/>
          <p:cNvSpPr/>
          <p:nvPr/>
        </p:nvSpPr>
        <p:spPr>
          <a:xfrm>
            <a:off x="3822340" y="6152682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Shape 298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02" name="Shape 302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03" name="Shape 303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04" name="Shape 304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305" name="Shape 305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307" name="Shape 307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308" name="Shape 308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309" name="Shape 309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310" name="Shape 310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311" name="Shape 311"/>
          <p:cNvSpPr/>
          <p:nvPr/>
        </p:nvSpPr>
        <p:spPr>
          <a:xfrm>
            <a:off x="7538497" y="1094942"/>
            <a:ext cx="2905055" cy="1756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democrat</a:t>
            </a:r>
          </a:p>
        </p:txBody>
      </p:sp>
      <p:sp>
        <p:nvSpPr>
          <p:cNvPr id="312" name="Shape 312"/>
          <p:cNvSpPr/>
          <p:nvPr/>
        </p:nvSpPr>
        <p:spPr>
          <a:xfrm>
            <a:off x="3822340" y="6152682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7530320" y="3656177"/>
            <a:ext cx="290505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Shape 316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9" name="Shape 319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20" name="Shape 320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21" name="Shape 321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22" name="Shape 322"/>
          <p:cNvSpPr/>
          <p:nvPr/>
        </p:nvSpPr>
        <p:spPr>
          <a:xfrm>
            <a:off x="1918153" y="1868707"/>
            <a:ext cx="2905056" cy="1756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democrat</a:t>
            </a:r>
          </a:p>
        </p:txBody>
      </p:sp>
      <p:sp>
        <p:nvSpPr>
          <p:cNvPr id="323" name="Shape 323"/>
          <p:cNvSpPr/>
          <p:nvPr/>
        </p:nvSpPr>
        <p:spPr>
          <a:xfrm>
            <a:off x="5720127" y="1865377"/>
            <a:ext cx="257747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republican</a:t>
            </a:r>
          </a:p>
        </p:txBody>
      </p:sp>
      <p:sp>
        <p:nvSpPr>
          <p:cNvPr id="324" name="Shape 324"/>
          <p:cNvSpPr/>
          <p:nvPr/>
        </p:nvSpPr>
        <p:spPr>
          <a:xfrm flipH="1">
            <a:off x="4998393" y="1459924"/>
            <a:ext cx="1" cy="2481876"/>
          </a:xfrm>
          <a:prstGeom prst="line">
            <a:avLst/>
          </a:prstGeom>
          <a:ln w="12700">
            <a:solidFill>
              <a:srgbClr val="BFBFB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7" name="Shape 327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8" name="Shape 328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9" name="Shape 329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0" name="Shape 330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31" name="Shape 331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32" name="Shape 332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33" name="Shape 333"/>
          <p:cNvSpPr/>
          <p:nvPr/>
        </p:nvSpPr>
        <p:spPr>
          <a:xfrm>
            <a:off x="2081784" y="438913"/>
            <a:ext cx="796345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 set </a:t>
            </a:r>
            <a:r>
              <a:rPr sz="2200">
                <a:solidFill>
                  <a:srgbClr val="595959"/>
                </a:solidFill>
              </a:rPr>
              <a:t>has the answers!</a:t>
            </a:r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We know 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/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 for each person, we know their votes! </a:t>
            </a:r>
          </a:p>
        </p:txBody>
      </p:sp>
      <p:sp>
        <p:nvSpPr>
          <p:cNvPr id="334" name="Shape 334"/>
          <p:cNvSpPr/>
          <p:nvPr/>
        </p:nvSpPr>
        <p:spPr>
          <a:xfrm>
            <a:off x="1918153" y="1868707"/>
            <a:ext cx="2905056" cy="1756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democrat</a:t>
            </a:r>
          </a:p>
        </p:txBody>
      </p:sp>
      <p:sp>
        <p:nvSpPr>
          <p:cNvPr id="335" name="Shape 335"/>
          <p:cNvSpPr/>
          <p:nvPr/>
        </p:nvSpPr>
        <p:spPr>
          <a:xfrm>
            <a:off x="5720127" y="1865377"/>
            <a:ext cx="257747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Prob. of voting yes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on net neutrality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if you’re republican</a:t>
            </a:r>
          </a:p>
        </p:txBody>
      </p:sp>
      <p:sp>
        <p:nvSpPr>
          <p:cNvPr id="336" name="Shape 336"/>
          <p:cNvSpPr/>
          <p:nvPr/>
        </p:nvSpPr>
        <p:spPr>
          <a:xfrm flipH="1">
            <a:off x="4998393" y="1459924"/>
            <a:ext cx="1" cy="2481876"/>
          </a:xfrm>
          <a:prstGeom prst="line">
            <a:avLst/>
          </a:prstGeom>
          <a:ln w="12700">
            <a:solidFill>
              <a:srgbClr val="BFBFB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9" name="Shape 339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43" name="Shape 343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44" name="Shape 344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45" name="Shape 345"/>
          <p:cNvSpPr/>
          <p:nvPr/>
        </p:nvSpPr>
        <p:spPr>
          <a:xfrm>
            <a:off x="2081784" y="438913"/>
            <a:ext cx="796345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 set </a:t>
            </a:r>
            <a:r>
              <a:rPr sz="2200">
                <a:solidFill>
                  <a:srgbClr val="595959"/>
                </a:solidFill>
              </a:rPr>
              <a:t>has the answers!</a:t>
            </a:r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We know 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/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 for each person, we know their votes! </a:t>
            </a:r>
          </a:p>
        </p:txBody>
      </p:sp>
      <p:sp>
        <p:nvSpPr>
          <p:cNvPr id="346" name="Shape 346"/>
          <p:cNvSpPr/>
          <p:nvPr/>
        </p:nvSpPr>
        <p:spPr>
          <a:xfrm>
            <a:off x="1918153" y="1868707"/>
            <a:ext cx="3138633" cy="243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# democrats that Y</a:t>
            </a:r>
            <a:r>
              <a:rPr sz="2400" baseline="-25000"/>
              <a:t>NN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 # all democrats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</p:txBody>
      </p:sp>
      <p:sp>
        <p:nvSpPr>
          <p:cNvPr id="347" name="Shape 347"/>
          <p:cNvSpPr/>
          <p:nvPr/>
        </p:nvSpPr>
        <p:spPr>
          <a:xfrm>
            <a:off x="5720128" y="1865376"/>
            <a:ext cx="3205203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# republicans that Y</a:t>
            </a:r>
            <a:r>
              <a:rPr sz="2400" baseline="-25000"/>
              <a:t>NN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 # all republicans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</p:txBody>
      </p:sp>
      <p:sp>
        <p:nvSpPr>
          <p:cNvPr id="348" name="Shape 348"/>
          <p:cNvSpPr/>
          <p:nvPr/>
        </p:nvSpPr>
        <p:spPr>
          <a:xfrm>
            <a:off x="2224711" y="3372417"/>
            <a:ext cx="2671494" cy="292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9" name="Shape 349"/>
          <p:cNvSpPr/>
          <p:nvPr/>
        </p:nvSpPr>
        <p:spPr>
          <a:xfrm>
            <a:off x="6026683" y="3378825"/>
            <a:ext cx="2671493" cy="292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Shape 350"/>
          <p:cNvSpPr/>
          <p:nvPr/>
        </p:nvSpPr>
        <p:spPr>
          <a:xfrm flipH="1">
            <a:off x="4998393" y="1459924"/>
            <a:ext cx="1" cy="2481876"/>
          </a:xfrm>
          <a:prstGeom prst="line">
            <a:avLst/>
          </a:prstGeom>
          <a:ln w="12700">
            <a:solidFill>
              <a:srgbClr val="BFBFB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3" name="Shape 353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57" name="Shape 357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58" name="Shape 358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59" name="Shape 359"/>
          <p:cNvSpPr/>
          <p:nvPr/>
        </p:nvSpPr>
        <p:spPr>
          <a:xfrm>
            <a:off x="2081784" y="438913"/>
            <a:ext cx="796345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 set </a:t>
            </a:r>
            <a:r>
              <a:rPr sz="2200">
                <a:solidFill>
                  <a:srgbClr val="595959"/>
                </a:solidFill>
              </a:rPr>
              <a:t>has the answers!</a:t>
            </a:r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We know 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/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 for each person, we know their votes! </a:t>
            </a:r>
          </a:p>
        </p:txBody>
      </p:sp>
      <p:sp>
        <p:nvSpPr>
          <p:cNvPr id="360" name="Shape 360"/>
          <p:cNvSpPr/>
          <p:nvPr/>
        </p:nvSpPr>
        <p:spPr>
          <a:xfrm>
            <a:off x="1918153" y="1868707"/>
            <a:ext cx="3138633" cy="243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# democrats that Y</a:t>
            </a:r>
            <a:r>
              <a:rPr sz="2400" baseline="-25000"/>
              <a:t>NN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 # all democrats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</p:txBody>
      </p:sp>
      <p:sp>
        <p:nvSpPr>
          <p:cNvPr id="361" name="Shape 361"/>
          <p:cNvSpPr/>
          <p:nvPr/>
        </p:nvSpPr>
        <p:spPr>
          <a:xfrm>
            <a:off x="5720128" y="1865376"/>
            <a:ext cx="3205203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# republicans that Y</a:t>
            </a:r>
            <a:r>
              <a:rPr sz="2400" baseline="-25000"/>
              <a:t>NN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 # all republicans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</p:txBody>
      </p:sp>
      <p:sp>
        <p:nvSpPr>
          <p:cNvPr id="362" name="Shape 362"/>
          <p:cNvSpPr/>
          <p:nvPr/>
        </p:nvSpPr>
        <p:spPr>
          <a:xfrm>
            <a:off x="2224711" y="3372417"/>
            <a:ext cx="2671494" cy="292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6026683" y="3378825"/>
            <a:ext cx="2671493" cy="292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4" name="Shape 364"/>
          <p:cNvSpPr/>
          <p:nvPr/>
        </p:nvSpPr>
        <p:spPr>
          <a:xfrm flipH="1">
            <a:off x="4998393" y="1459924"/>
            <a:ext cx="1" cy="2481876"/>
          </a:xfrm>
          <a:prstGeom prst="line">
            <a:avLst/>
          </a:prstGeom>
          <a:ln w="12700">
            <a:solidFill>
              <a:srgbClr val="BFBFB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1825432" y="4898092"/>
            <a:ext cx="7963453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For likelihoods of discrete data,</a:t>
            </a:r>
          </a:p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training/fitting means counting!</a:t>
            </a:r>
          </a:p>
          <a:p>
            <a:pPr>
              <a:defRPr sz="2200">
                <a:solidFill>
                  <a:srgbClr val="80808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(and estimating likelihoods by dividing counts)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8" name="Shape 368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72" name="Shape 372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73" name="Shape 373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74" name="Shape 374"/>
          <p:cNvSpPr/>
          <p:nvPr/>
        </p:nvSpPr>
        <p:spPr>
          <a:xfrm>
            <a:off x="2081784" y="438913"/>
            <a:ext cx="796345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 set </a:t>
            </a:r>
            <a:r>
              <a:rPr sz="2200">
                <a:solidFill>
                  <a:srgbClr val="595959"/>
                </a:solidFill>
              </a:rPr>
              <a:t>has the answers!</a:t>
            </a:r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We know 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/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 for each person, we know their votes! </a:t>
            </a:r>
          </a:p>
        </p:txBody>
      </p:sp>
      <p:sp>
        <p:nvSpPr>
          <p:cNvPr id="375" name="Shape 375"/>
          <p:cNvSpPr/>
          <p:nvPr/>
        </p:nvSpPr>
        <p:spPr>
          <a:xfrm>
            <a:off x="1918153" y="1868707"/>
            <a:ext cx="3138633" cy="248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6"/>
                </a:solidFill>
              </a:rPr>
              <a:t>56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0.949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1"/>
                </a:solidFill>
              </a:rPr>
              <a:t>59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</p:txBody>
      </p:sp>
      <p:sp>
        <p:nvSpPr>
          <p:cNvPr id="376" name="Shape 376"/>
          <p:cNvSpPr/>
          <p:nvPr/>
        </p:nvSpPr>
        <p:spPr>
          <a:xfrm>
            <a:off x="5720128" y="1865376"/>
            <a:ext cx="3205203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6"/>
                </a:solidFill>
              </a:rPr>
              <a:t>Y</a:t>
            </a:r>
            <a:r>
              <a:rPr sz="3200" baseline="-25000">
                <a:solidFill>
                  <a:schemeClr val="accent6"/>
                </a:solidFill>
              </a:rPr>
              <a:t>NN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6"/>
                </a:solidFill>
              </a:rPr>
              <a:t>34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0.829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rgbClr val="D03643"/>
                </a:solidFill>
              </a:rPr>
              <a:t>41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</p:txBody>
      </p:sp>
      <p:sp>
        <p:nvSpPr>
          <p:cNvPr id="377" name="Shape 377"/>
          <p:cNvSpPr/>
          <p:nvPr/>
        </p:nvSpPr>
        <p:spPr>
          <a:xfrm>
            <a:off x="2224711" y="3372418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8" name="Shape 378"/>
          <p:cNvSpPr/>
          <p:nvPr/>
        </p:nvSpPr>
        <p:spPr>
          <a:xfrm flipH="1">
            <a:off x="4998393" y="1459924"/>
            <a:ext cx="1" cy="2481876"/>
          </a:xfrm>
          <a:prstGeom prst="line">
            <a:avLst/>
          </a:prstGeom>
          <a:ln w="12700">
            <a:solidFill>
              <a:srgbClr val="BFBFB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1825432" y="4898092"/>
            <a:ext cx="7963453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For likelihoods of discrete data,</a:t>
            </a:r>
          </a:p>
          <a:p>
            <a:pPr>
              <a:defRPr sz="2200">
                <a:solidFill>
                  <a:schemeClr val="accent2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training/fitting means counting!</a:t>
            </a:r>
          </a:p>
          <a:p>
            <a:pPr>
              <a:defRPr sz="2200">
                <a:solidFill>
                  <a:srgbClr val="80808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(and estimating likelihoods by dividing counts)</a:t>
            </a:r>
          </a:p>
        </p:txBody>
      </p:sp>
      <p:sp>
        <p:nvSpPr>
          <p:cNvPr id="380" name="Shape 380"/>
          <p:cNvSpPr/>
          <p:nvPr/>
        </p:nvSpPr>
        <p:spPr>
          <a:xfrm>
            <a:off x="5997485" y="3378826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Shape 383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387" name="Shape 387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388" name="Shape 388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389" name="Shape 389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390" name="Shape 390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Shape 391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392" name="Shape 392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393" name="Shape 393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394" name="Shape 394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395" name="Shape 395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396" name="Shape 396"/>
          <p:cNvSpPr/>
          <p:nvPr/>
        </p:nvSpPr>
        <p:spPr>
          <a:xfrm>
            <a:off x="3822340" y="6152682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2230006" y="570515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What time is it? Is it 9 AM?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Shape 399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8980049" y="5416322"/>
            <a:ext cx="442395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9868514" y="575210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03" name="Shape 403"/>
          <p:cNvSpPr/>
          <p:nvPr/>
        </p:nvSpPr>
        <p:spPr>
          <a:xfrm>
            <a:off x="8954527" y="532871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404" name="Shape 404"/>
          <p:cNvSpPr/>
          <p:nvPr/>
        </p:nvSpPr>
        <p:spPr>
          <a:xfrm>
            <a:off x="9822229" y="56855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405" name="Shape 405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0.949    *    0.59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0.829    *    0.41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06" name="Shape 406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Prior: Initial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) = 0.59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  <p:sp>
        <p:nvSpPr>
          <p:cNvPr id="408" name="Shape 408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409" name="Shape 409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410" name="Shape 410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411" name="Shape 411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412" name="Shape 412"/>
          <p:cNvSpPr/>
          <p:nvPr/>
        </p:nvSpPr>
        <p:spPr>
          <a:xfrm>
            <a:off x="3822340" y="6152682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5" name="Shape 415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19" name="Shape 419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20" name="Shape 420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  <p:sp>
        <p:nvSpPr>
          <p:cNvPr id="421" name="Shape 421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1):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Net Neutrality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0.949    *    0.59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0.829    *    0.41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22" name="Shape 422"/>
          <p:cNvSpPr/>
          <p:nvPr/>
        </p:nvSpPr>
        <p:spPr>
          <a:xfrm>
            <a:off x="3845120" y="3810394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3" name="Shape 423"/>
          <p:cNvSpPr/>
          <p:nvPr/>
        </p:nvSpPr>
        <p:spPr>
          <a:xfrm>
            <a:off x="5319555" y="2934450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424" name="Shape 424"/>
          <p:cNvSpPr/>
          <p:nvPr/>
        </p:nvSpPr>
        <p:spPr>
          <a:xfrm>
            <a:off x="2458288" y="3232843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425" name="Shape 425"/>
          <p:cNvSpPr/>
          <p:nvPr/>
        </p:nvSpPr>
        <p:spPr>
          <a:xfrm>
            <a:off x="4005704" y="292625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426" name="Shape 426"/>
          <p:cNvSpPr/>
          <p:nvPr/>
        </p:nvSpPr>
        <p:spPr>
          <a:xfrm>
            <a:off x="3129814" y="4202804"/>
            <a:ext cx="351818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BFBFBF"/>
                </a:solidFill>
              </a:defRPr>
            </a:pPr>
            <a:r>
              <a:t>evidence</a:t>
            </a:r>
          </a:p>
          <a:p>
            <a:pPr algn="ctr">
              <a:defRPr>
                <a:solidFill>
                  <a:srgbClr val="BFBFBF"/>
                </a:solidFill>
              </a:defRPr>
            </a:pPr>
            <a:r>
              <a:t>(normalization factor)</a:t>
            </a:r>
          </a:p>
        </p:txBody>
      </p:sp>
      <p:sp>
        <p:nvSpPr>
          <p:cNvPr id="427" name="Shape 427"/>
          <p:cNvSpPr/>
          <p:nvPr/>
        </p:nvSpPr>
        <p:spPr>
          <a:xfrm>
            <a:off x="3822340" y="6152682"/>
            <a:ext cx="2321134" cy="12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9188099" y="3825004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10041215" y="3816811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8917151" y="2874275"/>
            <a:ext cx="139502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808080"/>
                </a:solidFill>
              </a:defRPr>
            </a:pPr>
            <a:r>
              <a:t>New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posterior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distribution</a:t>
            </a:r>
          </a:p>
        </p:txBody>
      </p:sp>
      <p:sp>
        <p:nvSpPr>
          <p:cNvPr id="431" name="Shape 431"/>
          <p:cNvSpPr/>
          <p:nvPr/>
        </p:nvSpPr>
        <p:spPr>
          <a:xfrm>
            <a:off x="2081784" y="438913"/>
            <a:ext cx="7963453" cy="116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/>
          <p:nvPr/>
        </p:nvSpPr>
        <p:spPr>
          <a:xfrm>
            <a:off x="2137130" y="1532943"/>
            <a:ext cx="5810119" cy="144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2):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Tax Cuts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34" name="Shape 434"/>
          <p:cNvSpPr/>
          <p:nvPr/>
        </p:nvSpPr>
        <p:spPr>
          <a:xfrm>
            <a:off x="2081784" y="438912"/>
            <a:ext cx="7963453" cy="86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</a:p>
        </p:txBody>
      </p:sp>
      <p:sp>
        <p:nvSpPr>
          <p:cNvPr id="435" name="Shape 435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6" name="Shape 436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7" name="Shape 437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8" name="Shape 438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40" name="Shape 440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41" name="Shape 441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2):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Tax Cuts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P(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P(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44" name="Shape 444"/>
          <p:cNvSpPr/>
          <p:nvPr/>
        </p:nvSpPr>
        <p:spPr>
          <a:xfrm>
            <a:off x="2081784" y="438912"/>
            <a:ext cx="7963453" cy="86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</a:p>
        </p:txBody>
      </p:sp>
      <p:sp>
        <p:nvSpPr>
          <p:cNvPr id="445" name="Shape 445"/>
          <p:cNvSpPr/>
          <p:nvPr/>
        </p:nvSpPr>
        <p:spPr>
          <a:xfrm flipV="1">
            <a:off x="4312257" y="3795805"/>
            <a:ext cx="3138647" cy="145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4245685" y="6152682"/>
            <a:ext cx="2752664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7" name="Shape 447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8" name="Shape 448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Shape 449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1" name="Shape 451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52" name="Shape 452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53" name="Shape 453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/>
        </p:nvSpPr>
        <p:spPr>
          <a:xfrm>
            <a:off x="2081784" y="438912"/>
            <a:ext cx="7963453" cy="86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</a:p>
        </p:txBody>
      </p:sp>
      <p:sp>
        <p:nvSpPr>
          <p:cNvPr id="456" name="Shape 456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7" name="Shape 457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8" name="Shape 458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9" name="Shape 459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61" name="Shape 461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62" name="Shape 462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  <p:sp>
        <p:nvSpPr>
          <p:cNvPr id="463" name="Shape 463"/>
          <p:cNvSpPr/>
          <p:nvPr/>
        </p:nvSpPr>
        <p:spPr>
          <a:xfrm>
            <a:off x="1918153" y="1868707"/>
            <a:ext cx="3138633" cy="248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2"/>
                </a:solidFill>
              </a:rPr>
              <a:t>Y</a:t>
            </a:r>
            <a:r>
              <a:rPr sz="3200" baseline="-25000">
                <a:solidFill>
                  <a:schemeClr val="accent2"/>
                </a:solidFill>
              </a:rPr>
              <a:t>TC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2"/>
                </a:solidFill>
              </a:rPr>
              <a:t>10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0.169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1"/>
                </a:solidFill>
              </a:rPr>
              <a:t>59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</p:txBody>
      </p:sp>
      <p:sp>
        <p:nvSpPr>
          <p:cNvPr id="464" name="Shape 464"/>
          <p:cNvSpPr/>
          <p:nvPr/>
        </p:nvSpPr>
        <p:spPr>
          <a:xfrm>
            <a:off x="5720128" y="1865376"/>
            <a:ext cx="3205203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chemeClr val="accent2"/>
                </a:solidFill>
              </a:rPr>
              <a:t>Y</a:t>
            </a:r>
            <a:r>
              <a:rPr sz="3200" baseline="-25000">
                <a:solidFill>
                  <a:schemeClr val="accent2"/>
                </a:solidFill>
              </a:rPr>
              <a:t>TC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2"/>
                </a:solidFill>
              </a:rPr>
              <a:t>35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0.854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rgbClr val="D03643"/>
                </a:solidFill>
              </a:rPr>
              <a:t>41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</p:txBody>
      </p:sp>
      <p:sp>
        <p:nvSpPr>
          <p:cNvPr id="465" name="Shape 465"/>
          <p:cNvSpPr/>
          <p:nvPr/>
        </p:nvSpPr>
        <p:spPr>
          <a:xfrm>
            <a:off x="2224711" y="3372418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6" name="Shape 466"/>
          <p:cNvSpPr/>
          <p:nvPr/>
        </p:nvSpPr>
        <p:spPr>
          <a:xfrm>
            <a:off x="5997485" y="3378826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2):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Tax Cuts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P(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P(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69" name="Shape 469"/>
          <p:cNvSpPr/>
          <p:nvPr/>
        </p:nvSpPr>
        <p:spPr>
          <a:xfrm>
            <a:off x="2081784" y="438912"/>
            <a:ext cx="7963453" cy="86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</a:p>
        </p:txBody>
      </p:sp>
      <p:sp>
        <p:nvSpPr>
          <p:cNvPr id="470" name="Shape 470"/>
          <p:cNvSpPr/>
          <p:nvPr/>
        </p:nvSpPr>
        <p:spPr>
          <a:xfrm flipV="1">
            <a:off x="4312257" y="3795805"/>
            <a:ext cx="3138647" cy="145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Shape 471"/>
          <p:cNvSpPr/>
          <p:nvPr/>
        </p:nvSpPr>
        <p:spPr>
          <a:xfrm>
            <a:off x="4245685" y="6152682"/>
            <a:ext cx="2752664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2" name="Shape 472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3" name="Shape 473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4" name="Shape 474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77" name="Shape 477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78" name="Shape 478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2):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Tax Cuts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0.169    *    0.62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0.854    *    0.38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81" name="Shape 481"/>
          <p:cNvSpPr/>
          <p:nvPr/>
        </p:nvSpPr>
        <p:spPr>
          <a:xfrm>
            <a:off x="2081784" y="438912"/>
            <a:ext cx="7963453" cy="860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) = 0.62</a:t>
            </a:r>
          </a:p>
        </p:txBody>
      </p:sp>
      <p:sp>
        <p:nvSpPr>
          <p:cNvPr id="482" name="Shape 482"/>
          <p:cNvSpPr/>
          <p:nvPr/>
        </p:nvSpPr>
        <p:spPr>
          <a:xfrm flipV="1">
            <a:off x="4312257" y="3795805"/>
            <a:ext cx="3138647" cy="145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3" name="Shape 483"/>
          <p:cNvSpPr/>
          <p:nvPr/>
        </p:nvSpPr>
        <p:spPr>
          <a:xfrm>
            <a:off x="4245685" y="6152682"/>
            <a:ext cx="2752664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4" name="Shape 484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Shape 485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Shape 486"/>
          <p:cNvSpPr/>
          <p:nvPr/>
        </p:nvSpPr>
        <p:spPr>
          <a:xfrm>
            <a:off x="8980049" y="5357927"/>
            <a:ext cx="442395" cy="1133857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9868514" y="5810501"/>
            <a:ext cx="442395" cy="6946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8" name="Shape 488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489" name="Shape 489"/>
          <p:cNvSpPr/>
          <p:nvPr/>
        </p:nvSpPr>
        <p:spPr>
          <a:xfrm>
            <a:off x="8954527" y="5299520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.62</a:t>
            </a:r>
          </a:p>
        </p:txBody>
      </p:sp>
      <p:sp>
        <p:nvSpPr>
          <p:cNvPr id="490" name="Shape 490"/>
          <p:cNvSpPr/>
          <p:nvPr/>
        </p:nvSpPr>
        <p:spPr>
          <a:xfrm>
            <a:off x="9822229" y="5729302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/>
        </p:nvSpPr>
        <p:spPr>
          <a:xfrm>
            <a:off x="2137130" y="1532945"/>
            <a:ext cx="58101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2):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YES on Tax Cuts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0.169    *    0.62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0.854    *    0.38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493" name="Shape 493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4312257" y="3795805"/>
            <a:ext cx="3138647" cy="145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5" name="Shape 495"/>
          <p:cNvSpPr/>
          <p:nvPr/>
        </p:nvSpPr>
        <p:spPr>
          <a:xfrm>
            <a:off x="4245685" y="6152682"/>
            <a:ext cx="2752664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6" name="Shape 496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7" name="Shape 497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01" name="Shape 501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02" name="Shape 502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  <p:sp>
        <p:nvSpPr>
          <p:cNvPr id="503" name="Shape 503"/>
          <p:cNvSpPr/>
          <p:nvPr/>
        </p:nvSpPr>
        <p:spPr>
          <a:xfrm>
            <a:off x="9188099" y="3825004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10041215" y="3816811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Shape 505"/>
          <p:cNvSpPr/>
          <p:nvPr/>
        </p:nvSpPr>
        <p:spPr>
          <a:xfrm>
            <a:off x="8917151" y="2874275"/>
            <a:ext cx="139502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808080"/>
                </a:solidFill>
              </a:defRPr>
            </a:pPr>
            <a:r>
              <a:t>New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posterior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distribution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/>
          <p:nvPr/>
        </p:nvSpPr>
        <p:spPr>
          <a:xfrm>
            <a:off x="2137130" y="1532943"/>
            <a:ext cx="6642219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3):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NO on License-free Guns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08" name="Shape 508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  <p:sp>
        <p:nvSpPr>
          <p:cNvPr id="509" name="Shape 509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0" name="Shape 510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1" name="Shape 511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2" name="Shape 512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3" name="Shape 513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14" name="Shape 514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15" name="Shape 515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/>
        </p:nvSpPr>
        <p:spPr>
          <a:xfrm>
            <a:off x="2137130" y="1532945"/>
            <a:ext cx="66422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3):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NO on License-free Guns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P(</a:t>
            </a:r>
            <a:r>
              <a: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2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P(</a:t>
            </a:r>
            <a:r>
              <a: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2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18" name="Shape 518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  <p:sp>
        <p:nvSpPr>
          <p:cNvPr id="519" name="Shape 519"/>
          <p:cNvSpPr/>
          <p:nvPr/>
        </p:nvSpPr>
        <p:spPr>
          <a:xfrm flipV="1">
            <a:off x="4925373" y="3781207"/>
            <a:ext cx="3299240" cy="291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Shape 520"/>
          <p:cNvSpPr/>
          <p:nvPr/>
        </p:nvSpPr>
        <p:spPr>
          <a:xfrm>
            <a:off x="4844204" y="6152682"/>
            <a:ext cx="3234427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1" name="Shape 521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2" name="Shape 522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4" name="Shape 524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5" name="Shape 525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26" name="Shape 526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27" name="Shape 527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2230006" y="570514"/>
            <a:ext cx="7963453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time is it? Is it 9 AM?</a:t>
            </a:r>
          </a:p>
          <a:p>
            <a:pPr>
              <a:defRPr sz="2400">
                <a:solidFill>
                  <a:schemeClr val="accent1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Decide between the two hypotheses </a:t>
            </a:r>
            <a:r>
              <a:rPr sz="2400">
                <a:solidFill>
                  <a:srgbClr val="595959"/>
                </a:solidFill>
              </a:rPr>
              <a:t>(</a:t>
            </a:r>
            <a:r>
              <a:rPr sz="2400">
                <a:solidFill>
                  <a:schemeClr val="accent5"/>
                </a:solidFill>
              </a:rPr>
              <a:t>9AM</a:t>
            </a:r>
            <a:r>
              <a:rPr sz="2400">
                <a:solidFill>
                  <a:srgbClr val="595959"/>
                </a:solidFill>
              </a:rPr>
              <a:t>/</a:t>
            </a:r>
            <a:r>
              <a:rPr sz="2400">
                <a:solidFill>
                  <a:srgbClr val="800000"/>
                </a:solidFill>
              </a:rPr>
              <a:t>Not 9AM</a:t>
            </a:r>
            <a:r>
              <a:rPr sz="2400">
                <a:solidFill>
                  <a:srgbClr val="595959"/>
                </a:solidFill>
              </a:rPr>
              <a:t>)</a:t>
            </a:r>
          </a:p>
          <a:p>
            <a:pPr>
              <a:defRPr sz="2400">
                <a:solidFill>
                  <a:schemeClr val="accent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Using all the information we have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/>
        </p:nvSpPr>
        <p:spPr>
          <a:xfrm>
            <a:off x="1918153" y="1868707"/>
            <a:ext cx="3138633" cy="248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rgbClr val="33B9C5"/>
                </a:solidFill>
              </a:rPr>
              <a:t>N</a:t>
            </a:r>
            <a:r>
              <a:rPr sz="3200" baseline="-25000">
                <a:solidFill>
                  <a:srgbClr val="33B9C5"/>
                </a:solidFill>
              </a:rPr>
              <a:t>LG</a:t>
            </a:r>
            <a:r>
              <a:rPr sz="3200"/>
              <a:t>|</a:t>
            </a:r>
            <a:r>
              <a:rPr sz="3200">
                <a:solidFill>
                  <a:schemeClr val="accent1"/>
                </a:solidFill>
              </a:rPr>
              <a:t>Dem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rgbClr val="33B9C5"/>
                </a:solidFill>
              </a:rPr>
              <a:t>53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0.898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chemeClr val="accent1"/>
                </a:solidFill>
              </a:rPr>
              <a:t>59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</p:txBody>
      </p:sp>
      <p:sp>
        <p:nvSpPr>
          <p:cNvPr id="530" name="Shape 530"/>
          <p:cNvSpPr/>
          <p:nvPr/>
        </p:nvSpPr>
        <p:spPr>
          <a:xfrm>
            <a:off x="5720128" y="1865376"/>
            <a:ext cx="3205203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3200"/>
              <a:t>P(</a:t>
            </a:r>
            <a:r>
              <a:rPr sz="3200">
                <a:solidFill>
                  <a:srgbClr val="33B9C5"/>
                </a:solidFill>
              </a:rPr>
              <a:t>N</a:t>
            </a:r>
            <a:r>
              <a:rPr sz="3200" baseline="-25000">
                <a:solidFill>
                  <a:srgbClr val="33B9C5"/>
                </a:solidFill>
              </a:rPr>
              <a:t>LG</a:t>
            </a:r>
            <a:r>
              <a:rPr sz="3200"/>
              <a:t>|</a:t>
            </a:r>
            <a:r>
              <a:rPr sz="3200">
                <a:solidFill>
                  <a:srgbClr val="D03643"/>
                </a:solidFill>
              </a:rPr>
              <a:t>Rep</a:t>
            </a:r>
            <a:r>
              <a:rPr sz="3200"/>
              <a:t>)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rgbClr val="33B9C5"/>
                </a:solidFill>
              </a:rPr>
              <a:t>23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≈            = 0.561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      </a:t>
            </a:r>
            <a:r>
              <a:rPr sz="2400">
                <a:solidFill>
                  <a:srgbClr val="D03643"/>
                </a:solidFill>
              </a:rPr>
              <a:t>41</a:t>
            </a:r>
          </a:p>
          <a:p>
            <a:pPr>
              <a:defRPr sz="2400">
                <a:solidFill>
                  <a:srgbClr val="808080"/>
                </a:solidFill>
              </a:defRPr>
            </a:pPr>
            <a:r>
              <a:rPr sz="2400"/>
              <a:t>  </a:t>
            </a:r>
          </a:p>
          <a:p>
            <a:pPr>
              <a:defRPr sz="2400">
                <a:solidFill>
                  <a:srgbClr val="80808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</p:txBody>
      </p:sp>
      <p:sp>
        <p:nvSpPr>
          <p:cNvPr id="531" name="Shape 531"/>
          <p:cNvSpPr/>
          <p:nvPr/>
        </p:nvSpPr>
        <p:spPr>
          <a:xfrm>
            <a:off x="2224711" y="3372418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5997485" y="3378826"/>
            <a:ext cx="788314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3" name="Shape 533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4" name="Shape 534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5" name="Shape 535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6" name="Shape 536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7" name="Shape 537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38" name="Shape 538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39" name="Shape 539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  <p:sp>
        <p:nvSpPr>
          <p:cNvPr id="540" name="Shape 540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/>
          <p:nvPr/>
        </p:nvSpPr>
        <p:spPr>
          <a:xfrm>
            <a:off x="2137130" y="1532945"/>
            <a:ext cx="66422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3):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NO on License-free Guns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P(</a:t>
            </a:r>
            <a:r>
              <a: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2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Dem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P(</a:t>
            </a:r>
            <a:r>
              <a: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2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2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Rep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NN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2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43" name="Shape 543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  <p:sp>
        <p:nvSpPr>
          <p:cNvPr id="544" name="Shape 544"/>
          <p:cNvSpPr/>
          <p:nvPr/>
        </p:nvSpPr>
        <p:spPr>
          <a:xfrm flipV="1">
            <a:off x="4925373" y="3781207"/>
            <a:ext cx="3299240" cy="291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5" name="Shape 545"/>
          <p:cNvSpPr/>
          <p:nvPr/>
        </p:nvSpPr>
        <p:spPr>
          <a:xfrm>
            <a:off x="4844204" y="6152682"/>
            <a:ext cx="3234427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6" name="Shape 546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7" name="Shape 547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9" name="Shape 549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51" name="Shape 551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52" name="Shape 552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/>
          <p:nvPr/>
        </p:nvSpPr>
        <p:spPr>
          <a:xfrm>
            <a:off x="2137130" y="1532945"/>
            <a:ext cx="66422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3):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NO on License-free Guns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    0.898         *        0.24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   0.561         *        0.76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55" name="Shape 555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/>
              <a:t>) = 0.24</a:t>
            </a:r>
          </a:p>
        </p:txBody>
      </p:sp>
      <p:sp>
        <p:nvSpPr>
          <p:cNvPr id="556" name="Shape 556"/>
          <p:cNvSpPr/>
          <p:nvPr/>
        </p:nvSpPr>
        <p:spPr>
          <a:xfrm flipV="1">
            <a:off x="4925373" y="3781207"/>
            <a:ext cx="3299240" cy="291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7" name="Shape 557"/>
          <p:cNvSpPr/>
          <p:nvPr/>
        </p:nvSpPr>
        <p:spPr>
          <a:xfrm>
            <a:off x="4844204" y="6152682"/>
            <a:ext cx="3234427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8" name="Shape 558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9" name="Shape 559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60" name="Shape 560"/>
          <p:cNvSpPr/>
          <p:nvPr/>
        </p:nvSpPr>
        <p:spPr>
          <a:xfrm>
            <a:off x="8980049" y="6058692"/>
            <a:ext cx="442395" cy="43309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1" name="Shape 561"/>
          <p:cNvSpPr/>
          <p:nvPr/>
        </p:nvSpPr>
        <p:spPr>
          <a:xfrm>
            <a:off x="9868514" y="5109741"/>
            <a:ext cx="442395" cy="139543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2" name="Shape 562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63" name="Shape 563"/>
          <p:cNvSpPr/>
          <p:nvPr/>
        </p:nvSpPr>
        <p:spPr>
          <a:xfrm>
            <a:off x="8954527" y="600027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.24</a:t>
            </a:r>
          </a:p>
        </p:txBody>
      </p:sp>
      <p:sp>
        <p:nvSpPr>
          <p:cNvPr id="564" name="Shape 564"/>
          <p:cNvSpPr/>
          <p:nvPr/>
        </p:nvSpPr>
        <p:spPr>
          <a:xfrm>
            <a:off x="9822229" y="504314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.76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Shape 566"/>
          <p:cNvSpPr/>
          <p:nvPr/>
        </p:nvSpPr>
        <p:spPr>
          <a:xfrm>
            <a:off x="2137130" y="1532945"/>
            <a:ext cx="6642219" cy="655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 (feature 3):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Voted NO on License-free Guns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    0.898         *        0.24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200"/>
              <a:t>              </a:t>
            </a:r>
            <a:r>
              <a:rPr sz="2200">
                <a:latin typeface="Adobe Garamond Pro"/>
                <a:ea typeface="Adobe Garamond Pro"/>
                <a:cs typeface="Adobe Garamond Pro"/>
                <a:sym typeface="Adobe Garamond Pro"/>
              </a:rPr>
              <a:t>                            0.561         *        0.76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400"/>
            </a:pPr>
            <a:endParaRPr sz="24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67" name="Shape 567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4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400"/>
              <a:t>) = 0.34</a:t>
            </a:r>
          </a:p>
        </p:txBody>
      </p:sp>
      <p:sp>
        <p:nvSpPr>
          <p:cNvPr id="568" name="Shape 568"/>
          <p:cNvSpPr/>
          <p:nvPr/>
        </p:nvSpPr>
        <p:spPr>
          <a:xfrm flipV="1">
            <a:off x="4925373" y="3781207"/>
            <a:ext cx="3299240" cy="2919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69" name="Shape 569"/>
          <p:cNvSpPr/>
          <p:nvPr/>
        </p:nvSpPr>
        <p:spPr>
          <a:xfrm>
            <a:off x="4844204" y="6152682"/>
            <a:ext cx="3234427" cy="8205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0" name="Shape 570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1" name="Shape 571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2" name="Shape 572"/>
          <p:cNvSpPr/>
          <p:nvPr/>
        </p:nvSpPr>
        <p:spPr>
          <a:xfrm>
            <a:off x="8980049" y="5868899"/>
            <a:ext cx="442395" cy="62288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3" name="Shape 573"/>
          <p:cNvSpPr/>
          <p:nvPr/>
        </p:nvSpPr>
        <p:spPr>
          <a:xfrm>
            <a:off x="9868514" y="5299531"/>
            <a:ext cx="442395" cy="120564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75" name="Shape 575"/>
          <p:cNvSpPr/>
          <p:nvPr/>
        </p:nvSpPr>
        <p:spPr>
          <a:xfrm>
            <a:off x="8954527" y="5825084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.34</a:t>
            </a:r>
          </a:p>
        </p:txBody>
      </p:sp>
      <p:sp>
        <p:nvSpPr>
          <p:cNvPr id="576" name="Shape 576"/>
          <p:cNvSpPr/>
          <p:nvPr/>
        </p:nvSpPr>
        <p:spPr>
          <a:xfrm>
            <a:off x="9822229" y="52183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.66</a:t>
            </a:r>
          </a:p>
        </p:txBody>
      </p:sp>
      <p:sp>
        <p:nvSpPr>
          <p:cNvPr id="577" name="Shape 577"/>
          <p:cNvSpPr/>
          <p:nvPr/>
        </p:nvSpPr>
        <p:spPr>
          <a:xfrm>
            <a:off x="8917151" y="2874275"/>
            <a:ext cx="139502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808080"/>
                </a:solidFill>
              </a:defRPr>
            </a:pPr>
            <a:r>
              <a:t>New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posterior</a:t>
            </a:r>
          </a:p>
          <a:p>
            <a:pPr algn="ctr">
              <a:defRPr>
                <a:solidFill>
                  <a:srgbClr val="808080"/>
                </a:solidFill>
              </a:defRPr>
            </a:pPr>
            <a:r>
              <a:t>distribution</a:t>
            </a:r>
          </a:p>
        </p:txBody>
      </p:sp>
      <p:sp>
        <p:nvSpPr>
          <p:cNvPr id="578" name="Shape 578"/>
          <p:cNvSpPr/>
          <p:nvPr/>
        </p:nvSpPr>
        <p:spPr>
          <a:xfrm>
            <a:off x="9188099" y="3825004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9" name="Shape 579"/>
          <p:cNvSpPr/>
          <p:nvPr/>
        </p:nvSpPr>
        <p:spPr>
          <a:xfrm>
            <a:off x="10041215" y="3816811"/>
            <a:ext cx="14599" cy="1080346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/>
          <p:nvPr/>
        </p:nvSpPr>
        <p:spPr>
          <a:xfrm>
            <a:off x="2137130" y="1532944"/>
            <a:ext cx="6642219" cy="3508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Classify this person that voted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Yes on Net Neutrality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Y</a:t>
            </a:r>
            <a:r>
              <a:rPr sz="2200" baseline="-25000"/>
              <a:t>NN</a:t>
            </a:r>
            <a:r>
              <a:rPr sz="2200">
                <a:solidFill>
                  <a:srgbClr val="595959"/>
                </a:solidFill>
              </a:rPr>
              <a:t>),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Yes on Tax Cuts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Y</a:t>
            </a:r>
            <a:r>
              <a:rPr sz="2200" baseline="-25000"/>
              <a:t>TC</a:t>
            </a:r>
            <a:r>
              <a:rPr sz="2200">
                <a:solidFill>
                  <a:srgbClr val="595959"/>
                </a:solidFill>
              </a:rPr>
              <a:t>),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No on License-free Guns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N</a:t>
            </a:r>
            <a:r>
              <a:rPr sz="2200" baseline="-25000"/>
              <a:t>LG</a:t>
            </a:r>
            <a:r>
              <a:rPr sz="2200">
                <a:solidFill>
                  <a:srgbClr val="595959"/>
                </a:solidFill>
              </a:rPr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595959"/>
              </a:solidFill>
            </a:endParaRPr>
          </a:p>
          <a:p>
            <a:pPr>
              <a:defRPr sz="2400"/>
            </a:pPr>
            <a:endParaRPr sz="2400">
              <a:solidFill>
                <a:srgbClr val="595959"/>
              </a:solidFill>
            </a:endParaRP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595959"/>
              </a:solidFill>
            </a:endParaRP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595959"/>
              </a:solidFill>
            </a:endParaRPr>
          </a:p>
        </p:txBody>
      </p:sp>
      <p:sp>
        <p:nvSpPr>
          <p:cNvPr id="582" name="Shape 582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4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400"/>
              <a:t>) = 0.34</a:t>
            </a:r>
          </a:p>
        </p:txBody>
      </p:sp>
      <p:sp>
        <p:nvSpPr>
          <p:cNvPr id="583" name="Shape 583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4" name="Shape 584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5" name="Shape 585"/>
          <p:cNvSpPr/>
          <p:nvPr/>
        </p:nvSpPr>
        <p:spPr>
          <a:xfrm>
            <a:off x="8980049" y="5868899"/>
            <a:ext cx="442395" cy="62288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6" name="Shape 586"/>
          <p:cNvSpPr/>
          <p:nvPr/>
        </p:nvSpPr>
        <p:spPr>
          <a:xfrm>
            <a:off x="9868514" y="5299531"/>
            <a:ext cx="442395" cy="120564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7" name="Shape 587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88" name="Shape 588"/>
          <p:cNvSpPr/>
          <p:nvPr/>
        </p:nvSpPr>
        <p:spPr>
          <a:xfrm>
            <a:off x="8954527" y="5825084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.34</a:t>
            </a:r>
          </a:p>
        </p:txBody>
      </p:sp>
      <p:sp>
        <p:nvSpPr>
          <p:cNvPr id="589" name="Shape 589"/>
          <p:cNvSpPr/>
          <p:nvPr/>
        </p:nvSpPr>
        <p:spPr>
          <a:xfrm>
            <a:off x="9822229" y="52183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.66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/>
          <p:nvPr/>
        </p:nvSpPr>
        <p:spPr>
          <a:xfrm>
            <a:off x="2137130" y="1532945"/>
            <a:ext cx="6642219" cy="3816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Classify this person that voted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Yes on Net Neutrality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Y</a:t>
            </a:r>
            <a:r>
              <a:rPr sz="2200" baseline="-25000"/>
              <a:t>NN</a:t>
            </a:r>
            <a:r>
              <a:rPr sz="2200">
                <a:solidFill>
                  <a:srgbClr val="595959"/>
                </a:solidFill>
              </a:rPr>
              <a:t>),</a:t>
            </a:r>
          </a:p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Yes on Tax Cuts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Y</a:t>
            </a:r>
            <a:r>
              <a:rPr sz="2200" baseline="-25000"/>
              <a:t>TC</a:t>
            </a:r>
            <a:r>
              <a:rPr sz="2200">
                <a:solidFill>
                  <a:srgbClr val="595959"/>
                </a:solidFill>
              </a:rPr>
              <a:t>),</a:t>
            </a:r>
          </a:p>
          <a:p>
            <a:pPr>
              <a:defRPr sz="22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No on License-free Guns </a:t>
            </a:r>
            <a:r>
              <a:rPr sz="2200">
                <a:solidFill>
                  <a:srgbClr val="595959"/>
                </a:solidFill>
              </a:rPr>
              <a:t>(</a:t>
            </a:r>
            <a:r>
              <a:rPr sz="2200"/>
              <a:t>N</a:t>
            </a:r>
            <a:r>
              <a:rPr sz="2200" baseline="-25000"/>
              <a:t>LG</a:t>
            </a:r>
            <a:r>
              <a:rPr sz="2200">
                <a:solidFill>
                  <a:srgbClr val="595959"/>
                </a:solidFill>
              </a:rP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595959"/>
              </a:solidFill>
            </a:endParaRP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My strongest belief is in </a:t>
            </a:r>
            <a:r>
              <a:rPr sz="2200">
                <a:solidFill>
                  <a:srgbClr val="D03643"/>
                </a:solidFill>
              </a:rPr>
              <a:t>H</a:t>
            </a:r>
            <a:r>
              <a:rPr sz="2200" baseline="-25000">
                <a:solidFill>
                  <a:srgbClr val="D03643"/>
                </a:solidFill>
              </a:rPr>
              <a:t>2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I classify this person with the label </a:t>
            </a:r>
            <a:r>
              <a:rPr sz="2200">
                <a:solidFill>
                  <a:srgbClr val="D03643"/>
                </a:solidFill>
              </a:rPr>
              <a:t>Republican</a:t>
            </a:r>
            <a:r>
              <a:rPr sz="2200"/>
              <a:t>.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592" name="Shape 592"/>
          <p:cNvSpPr/>
          <p:nvPr/>
        </p:nvSpPr>
        <p:spPr>
          <a:xfrm>
            <a:off x="2081784" y="438912"/>
            <a:ext cx="796345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Current belief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Democrat</a:t>
            </a:r>
            <a:r>
              <a:rPr sz="2400"/>
              <a:t>|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Y</a:t>
            </a:r>
            <a:r>
              <a:rPr sz="2400" baseline="-250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TC</a:t>
            </a:r>
            <a:r>
              <a:rPr sz="2400">
                <a:latin typeface="Adobe Garamond Pro"/>
                <a:ea typeface="Adobe Garamond Pro"/>
                <a:cs typeface="Adobe Garamond Pro"/>
                <a:sym typeface="Adobe Garamond Pro"/>
              </a:rPr>
              <a:t>,</a:t>
            </a:r>
            <a:r>
              <a:rPr sz="24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N</a:t>
            </a:r>
            <a:r>
              <a:rPr sz="2400" baseline="-25000">
                <a:solidFill>
                  <a:srgbClr val="33B9C5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LG</a:t>
            </a:r>
            <a:r>
              <a:rPr sz="2400"/>
              <a:t>) = 0.34</a:t>
            </a:r>
          </a:p>
        </p:txBody>
      </p:sp>
      <p:sp>
        <p:nvSpPr>
          <p:cNvPr id="593" name="Shape 593"/>
          <p:cNvSpPr/>
          <p:nvPr/>
        </p:nvSpPr>
        <p:spPr>
          <a:xfrm flipH="1">
            <a:off x="8391708" y="4423574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4" name="Shape 594"/>
          <p:cNvSpPr/>
          <p:nvPr/>
        </p:nvSpPr>
        <p:spPr>
          <a:xfrm flipH="1" flipV="1">
            <a:off x="8385192" y="6482069"/>
            <a:ext cx="2180622" cy="2767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5" name="Shape 595"/>
          <p:cNvSpPr/>
          <p:nvPr/>
        </p:nvSpPr>
        <p:spPr>
          <a:xfrm>
            <a:off x="8980049" y="5868899"/>
            <a:ext cx="442395" cy="622884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6" name="Shape 596"/>
          <p:cNvSpPr/>
          <p:nvPr/>
        </p:nvSpPr>
        <p:spPr>
          <a:xfrm>
            <a:off x="9868514" y="5299531"/>
            <a:ext cx="442395" cy="120564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97" name="Shape 597"/>
          <p:cNvSpPr/>
          <p:nvPr/>
        </p:nvSpPr>
        <p:spPr>
          <a:xfrm>
            <a:off x="8896129" y="636115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598" name="Shape 598"/>
          <p:cNvSpPr/>
          <p:nvPr/>
        </p:nvSpPr>
        <p:spPr>
          <a:xfrm>
            <a:off x="8954527" y="5825084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.34</a:t>
            </a:r>
          </a:p>
        </p:txBody>
      </p:sp>
      <p:sp>
        <p:nvSpPr>
          <p:cNvPr id="599" name="Shape 599"/>
          <p:cNvSpPr/>
          <p:nvPr/>
        </p:nvSpPr>
        <p:spPr>
          <a:xfrm>
            <a:off x="9822229" y="52183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.66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/>
          <p:nvPr/>
        </p:nvSpPr>
        <p:spPr>
          <a:xfrm>
            <a:off x="2137130" y="1109574"/>
            <a:ext cx="6642219" cy="6078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chemeClr val="accent2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Training: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Count and calculate the likelihood of each feature value for each class:</a:t>
            </a:r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NN</a:t>
            </a:r>
            <a:r>
              <a:rPr sz="2200">
                <a:solidFill>
                  <a:srgbClr val="A6A6A6"/>
                </a:solidFill>
              </a:rPr>
              <a:t>|Dem)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|</a:t>
            </a:r>
            <a:r>
              <a:rPr sz="2200">
                <a:solidFill>
                  <a:srgbClr val="800000"/>
                </a:solidFill>
              </a:rPr>
              <a:t>Rep</a:t>
            </a:r>
            <a:r>
              <a:rPr sz="2200"/>
              <a:t>)  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NN</a:t>
            </a:r>
            <a:r>
              <a:rPr sz="2200">
                <a:solidFill>
                  <a:srgbClr val="A6A6A6"/>
                </a:solidFill>
              </a:rPr>
              <a:t>|Rep)</a:t>
            </a:r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>
              <a:solidFill>
                <a:srgbClr val="A6A6A6"/>
              </a:solidFill>
            </a:endParaRP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TC</a:t>
            </a:r>
            <a:r>
              <a:rPr sz="2200">
                <a:solidFill>
                  <a:srgbClr val="A6A6A6"/>
                </a:solidFill>
              </a:rPr>
              <a:t>|Dem)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|</a:t>
            </a:r>
            <a:r>
              <a:rPr sz="2200">
                <a:solidFill>
                  <a:srgbClr val="800000"/>
                </a:solidFill>
              </a:rPr>
              <a:t>Rep</a:t>
            </a:r>
            <a:r>
              <a:rPr sz="2200"/>
              <a:t>)   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TC</a:t>
            </a:r>
            <a:r>
              <a:rPr sz="2200">
                <a:solidFill>
                  <a:srgbClr val="A6A6A6"/>
                </a:solidFill>
              </a:rPr>
              <a:t>|Rep)</a:t>
            </a:r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>
              <a:solidFill>
                <a:srgbClr val="A6A6A6"/>
              </a:solidFill>
            </a:endParaRP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33B9C5"/>
                </a:solidFill>
              </a:rPr>
              <a:t>Y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LG</a:t>
            </a:r>
            <a:r>
              <a:rPr sz="2200">
                <a:solidFill>
                  <a:srgbClr val="A6A6A6"/>
                </a:solidFill>
              </a:rPr>
              <a:t>|Dem)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33B9C5"/>
                </a:solidFill>
              </a:rPr>
              <a:t>Y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rgbClr val="800000"/>
                </a:solidFill>
              </a:rPr>
              <a:t>Rep</a:t>
            </a:r>
            <a:r>
              <a:rPr sz="2200"/>
              <a:t>)            </a:t>
            </a:r>
            <a:r>
              <a:rPr sz="2200">
                <a:solidFill>
                  <a:srgbClr val="A6A6A6"/>
                </a:solidFill>
              </a:rPr>
              <a:t>=1 - P(N</a:t>
            </a:r>
            <a:r>
              <a:rPr sz="2200" baseline="-25000">
                <a:solidFill>
                  <a:srgbClr val="A6A6A6"/>
                </a:solidFill>
              </a:rPr>
              <a:t>LG</a:t>
            </a:r>
            <a:r>
              <a:rPr sz="2200">
                <a:solidFill>
                  <a:srgbClr val="A6A6A6"/>
                </a:solidFill>
              </a:rPr>
              <a:t>|Rep)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A6A6A6"/>
              </a:solidFill>
            </a:endParaRP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>
              <a:solidFill>
                <a:srgbClr val="A6A6A6"/>
              </a:solidFill>
            </a:endParaRPr>
          </a:p>
          <a:p>
            <a:pPr>
              <a:defRPr sz="2200"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Prediction: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Use Bayes to update priors with the likelihoods,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Pick label with the highest posterior probability.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02" name="Shape 602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Naïve Bayes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/>
          <p:nvPr/>
        </p:nvSpPr>
        <p:spPr>
          <a:xfrm>
            <a:off x="3320602" y="556709"/>
            <a:ext cx="55507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chemeClr val="accent1"/>
                </a:solidFill>
              </a:defRPr>
            </a:lvl1pPr>
          </a:lstStyle>
          <a:p>
            <a:r>
              <a:t>What was the naïve part?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/>
        </p:nvSpPr>
        <p:spPr>
          <a:xfrm>
            <a:off x="2137130" y="1109572"/>
            <a:ext cx="6642219" cy="2200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09" name="Shape 609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2230006" y="570515"/>
            <a:ext cx="8267159" cy="6001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time is it? Is it 9 AM?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</a:defRPr>
            </a:pPr>
            <a:r>
              <a:rPr sz="2400"/>
              <a:t>H</a:t>
            </a:r>
            <a:r>
              <a:rPr sz="2400" baseline="-25000"/>
              <a:t>1</a:t>
            </a:r>
            <a:r>
              <a:rPr sz="2400"/>
              <a:t> : It is 9 AM  </a:t>
            </a:r>
            <a:r>
              <a:rPr sz="2400">
                <a:solidFill>
                  <a:srgbClr val="BFBFBF"/>
                </a:solidFill>
              </a:rPr>
              <a:t>(9 to 10)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H</a:t>
            </a:r>
            <a:r>
              <a:rPr sz="2400" baseline="-25000"/>
              <a:t>2</a:t>
            </a:r>
            <a:r>
              <a:rPr sz="2400"/>
              <a:t> : It is </a:t>
            </a:r>
            <a:r>
              <a:rPr sz="2400" b="1"/>
              <a:t>not</a:t>
            </a:r>
            <a:r>
              <a:rPr sz="2400"/>
              <a:t> 9 AM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                                                                     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                                 </a:t>
            </a:r>
            <a:r>
              <a:rPr sz="2400"/>
              <a:t>H</a:t>
            </a:r>
            <a:r>
              <a:rPr sz="2400" baseline="-25000"/>
              <a:t>2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                                                                           prior dist.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</a:t>
            </a:r>
            <a:r>
              <a:rPr sz="2400"/>
              <a:t>) = P(    </a:t>
            </a:r>
            <a:r>
              <a:rPr sz="2400">
                <a:solidFill>
                  <a:schemeClr val="accent1"/>
                </a:solidFill>
              </a:rPr>
              <a:t>9AM   </a:t>
            </a:r>
            <a:r>
              <a:rPr sz="2400"/>
              <a:t>) = 4.16%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rgbClr val="843C0B"/>
                </a:solidFill>
              </a:rPr>
              <a:t>H</a:t>
            </a:r>
            <a:r>
              <a:rPr sz="2400" baseline="-25000">
                <a:solidFill>
                  <a:srgbClr val="843C0B"/>
                </a:solidFill>
              </a:rPr>
              <a:t>2</a:t>
            </a:r>
            <a:r>
              <a:rPr sz="2400"/>
              <a:t>) = P(</a:t>
            </a:r>
            <a:r>
              <a:rPr sz="2400">
                <a:solidFill>
                  <a:srgbClr val="843C0C"/>
                </a:solidFill>
              </a:rPr>
              <a:t>not 9AM</a:t>
            </a:r>
            <a:r>
              <a:rPr sz="2400"/>
              <a:t>) = 95.84%      </a:t>
            </a:r>
          </a:p>
        </p:txBody>
      </p:sp>
      <p:sp>
        <p:nvSpPr>
          <p:cNvPr id="122" name="Shape 122"/>
          <p:cNvSpPr/>
          <p:nvPr/>
        </p:nvSpPr>
        <p:spPr>
          <a:xfrm>
            <a:off x="6361793" y="1797884"/>
            <a:ext cx="10706" cy="2668288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Shape 123"/>
          <p:cNvSpPr/>
          <p:nvPr/>
        </p:nvSpPr>
        <p:spPr>
          <a:xfrm flipH="1" flipV="1">
            <a:off x="6382188" y="4475883"/>
            <a:ext cx="3376050" cy="4559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6975438" y="4352020"/>
            <a:ext cx="442395" cy="114152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8768978" y="1740808"/>
            <a:ext cx="442395" cy="27350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9475606" y="1"/>
            <a:ext cx="1192397" cy="929641"/>
          </a:xfrm>
          <a:prstGeom prst="rect">
            <a:avLst/>
          </a:prstGeom>
          <a:solidFill>
            <a:srgbClr val="38572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4.16%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Right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Time</a:t>
            </a:r>
          </a:p>
        </p:txBody>
      </p:sp>
      <p:sp>
        <p:nvSpPr>
          <p:cNvPr id="127" name="Shape 127"/>
          <p:cNvSpPr/>
          <p:nvPr/>
        </p:nvSpPr>
        <p:spPr>
          <a:xfrm>
            <a:off x="6049462" y="1649726"/>
            <a:ext cx="45254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595959"/>
                </a:solidFill>
              </a:defRPr>
            </a:lvl1pPr>
          </a:lstStyle>
          <a:p>
            <a:r>
              <a:t>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/>
          <p:nvPr/>
        </p:nvSpPr>
        <p:spPr>
          <a:xfrm>
            <a:off x="2137129" y="1109573"/>
            <a:ext cx="8291825" cy="4431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12" name="Shape 612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13" name="Shape 613"/>
          <p:cNvSpPr/>
          <p:nvPr/>
        </p:nvSpPr>
        <p:spPr>
          <a:xfrm>
            <a:off x="4925373" y="3679006"/>
            <a:ext cx="3795583" cy="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Shape 615"/>
          <p:cNvSpPr/>
          <p:nvPr/>
        </p:nvSpPr>
        <p:spPr>
          <a:xfrm>
            <a:off x="2137129" y="1109573"/>
            <a:ext cx="8291825" cy="4431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16" name="Shape 616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17" name="Shape 617"/>
          <p:cNvSpPr/>
          <p:nvPr/>
        </p:nvSpPr>
        <p:spPr>
          <a:xfrm>
            <a:off x="4925373" y="3679006"/>
            <a:ext cx="3795583" cy="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8" name="Shape 618"/>
          <p:cNvSpPr/>
          <p:nvPr/>
        </p:nvSpPr>
        <p:spPr>
          <a:xfrm>
            <a:off x="77282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19" name="Shape 619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20" name="Shape 620"/>
          <p:cNvSpPr/>
          <p:nvPr/>
        </p:nvSpPr>
        <p:spPr>
          <a:xfrm>
            <a:off x="5903482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21" name="Shape 621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2" name="Shape 622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3" name="Shape 623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4" name="Shape 624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5" name="Shape 625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626" name="Shape 626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627" name="Shape 627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628" name="Shape 628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Shape 630"/>
          <p:cNvSpPr/>
          <p:nvPr/>
        </p:nvSpPr>
        <p:spPr>
          <a:xfrm>
            <a:off x="2049538" y="4715559"/>
            <a:ext cx="7342939" cy="948952"/>
          </a:xfrm>
          <a:prstGeom prst="rect">
            <a:avLst/>
          </a:prstGeom>
          <a:solidFill>
            <a:srgbClr val="D9D9D9"/>
          </a:solidFill>
          <a:ln w="6350">
            <a:solidFill>
              <a:schemeClr val="accent3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631" name="Shape 631"/>
          <p:cNvSpPr/>
          <p:nvPr/>
        </p:nvSpPr>
        <p:spPr>
          <a:xfrm>
            <a:off x="2137129" y="1109574"/>
            <a:ext cx="8291825" cy="4770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Independence Assumption: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=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32" name="Shape 632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33" name="Shape 633"/>
          <p:cNvSpPr/>
          <p:nvPr/>
        </p:nvSpPr>
        <p:spPr>
          <a:xfrm>
            <a:off x="4925373" y="3679006"/>
            <a:ext cx="3795583" cy="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4" name="Shape 634"/>
          <p:cNvSpPr/>
          <p:nvPr/>
        </p:nvSpPr>
        <p:spPr>
          <a:xfrm>
            <a:off x="77282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35" name="Shape 635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36" name="Shape 636"/>
          <p:cNvSpPr/>
          <p:nvPr/>
        </p:nvSpPr>
        <p:spPr>
          <a:xfrm>
            <a:off x="5903482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37" name="Shape 637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8" name="Shape 638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9" name="Shape 639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41" name="Shape 641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642" name="Shape 642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643" name="Shape 643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644" name="Shape 644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/>
          <p:nvPr/>
        </p:nvSpPr>
        <p:spPr>
          <a:xfrm>
            <a:off x="2049538" y="4715559"/>
            <a:ext cx="7342939" cy="948952"/>
          </a:xfrm>
          <a:prstGeom prst="rect">
            <a:avLst/>
          </a:prstGeom>
          <a:solidFill>
            <a:srgbClr val="D9D9D9"/>
          </a:solidFill>
          <a:ln w="6350">
            <a:solidFill>
              <a:schemeClr val="accent3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647" name="Shape 647"/>
          <p:cNvSpPr/>
          <p:nvPr/>
        </p:nvSpPr>
        <p:spPr>
          <a:xfrm>
            <a:off x="2137129" y="1109573"/>
            <a:ext cx="8291825" cy="544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  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Independence Assumption: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=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P(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 P(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|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Not even close in most cases!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Naïve Bayes still works well.</a:t>
            </a:r>
          </a:p>
        </p:txBody>
      </p:sp>
      <p:sp>
        <p:nvSpPr>
          <p:cNvPr id="648" name="Shape 648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49" name="Shape 649"/>
          <p:cNvSpPr/>
          <p:nvPr/>
        </p:nvSpPr>
        <p:spPr>
          <a:xfrm>
            <a:off x="4925373" y="3679006"/>
            <a:ext cx="3795583" cy="10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0" name="Shape 650"/>
          <p:cNvSpPr/>
          <p:nvPr/>
        </p:nvSpPr>
        <p:spPr>
          <a:xfrm>
            <a:off x="77282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51" name="Shape 651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52" name="Shape 652"/>
          <p:cNvSpPr/>
          <p:nvPr/>
        </p:nvSpPr>
        <p:spPr>
          <a:xfrm>
            <a:off x="5903482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53" name="Shape 653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4" name="Shape 654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5" name="Shape 655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6" name="Shape 656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7" name="Shape 657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658" name="Shape 658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659" name="Shape 659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660" name="Shape 660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Shape 662"/>
          <p:cNvSpPr/>
          <p:nvPr/>
        </p:nvSpPr>
        <p:spPr>
          <a:xfrm>
            <a:off x="2137129" y="1109573"/>
            <a:ext cx="8291825" cy="3754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</a:t>
            </a:r>
            <a:r>
              <a:t> P(</a:t>
            </a:r>
            <a:r>
              <a:rPr>
                <a:solidFill>
                  <a:schemeClr val="accent6"/>
                </a:solidFill>
              </a:rPr>
              <a:t>Y</a:t>
            </a:r>
            <a:r>
              <a:rPr baseline="-25000">
                <a:solidFill>
                  <a:schemeClr val="accent6"/>
                </a:solidFill>
              </a:rPr>
              <a:t>NN</a:t>
            </a:r>
            <a:r>
              <a:t>|</a:t>
            </a:r>
            <a:r>
              <a:rPr>
                <a:solidFill>
                  <a:schemeClr val="accent1"/>
                </a:solidFill>
              </a:rPr>
              <a:t>Dem</a:t>
            </a:r>
            <a:r>
              <a:t>) P(</a:t>
            </a:r>
            <a:r>
              <a:rPr>
                <a:solidFill>
                  <a:schemeClr val="accent2"/>
                </a:solidFill>
              </a:rPr>
              <a:t>Y</a:t>
            </a:r>
            <a:r>
              <a:rPr baseline="-25000">
                <a:solidFill>
                  <a:schemeClr val="accent2"/>
                </a:solidFill>
              </a:rPr>
              <a:t>TC</a:t>
            </a:r>
            <a:r>
              <a:t>|</a:t>
            </a:r>
            <a:r>
              <a:rPr>
                <a:solidFill>
                  <a:schemeClr val="accent1"/>
                </a:solidFill>
              </a:rPr>
              <a:t>Dem</a:t>
            </a:r>
            <a:r>
              <a:t>) P(</a:t>
            </a:r>
            <a:r>
              <a:rPr>
                <a:solidFill>
                  <a:srgbClr val="33B9C5"/>
                </a:solidFill>
              </a:rPr>
              <a:t>N</a:t>
            </a:r>
            <a:r>
              <a:rPr baseline="-25000">
                <a:solidFill>
                  <a:srgbClr val="33B9C5"/>
                </a:solidFill>
              </a:rPr>
              <a:t>LG</a:t>
            </a:r>
            <a:r>
              <a:t>|</a:t>
            </a:r>
            <a:r>
              <a:rPr>
                <a:solidFill>
                  <a:schemeClr val="accent1"/>
                </a:solidFill>
              </a:rPr>
              <a:t>Dem</a:t>
            </a:r>
            <a:r>
              <a:t>) P(</a:t>
            </a:r>
            <a:r>
              <a:rPr>
                <a:solidFill>
                  <a:schemeClr val="accent1"/>
                </a:solidFill>
              </a:rPr>
              <a:t>Dem</a:t>
            </a:r>
            <a:r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63" name="Shape 663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64" name="Shape 664"/>
          <p:cNvSpPr/>
          <p:nvPr/>
        </p:nvSpPr>
        <p:spPr>
          <a:xfrm>
            <a:off x="4925373" y="3679007"/>
            <a:ext cx="4364915" cy="7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5" name="Shape 665"/>
          <p:cNvSpPr/>
          <p:nvPr/>
        </p:nvSpPr>
        <p:spPr>
          <a:xfrm>
            <a:off x="84581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66" name="Shape 666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67" name="Shape 667"/>
          <p:cNvSpPr/>
          <p:nvPr/>
        </p:nvSpPr>
        <p:spPr>
          <a:xfrm>
            <a:off x="6005668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68" name="Shape 668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9" name="Shape 669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0" name="Shape 670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2" name="Shape 672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673" name="Shape 673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674" name="Shape 674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675" name="Shape 675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/>
          <p:nvPr/>
        </p:nvSpPr>
        <p:spPr>
          <a:xfrm>
            <a:off x="2137129" y="1109573"/>
            <a:ext cx="8291825" cy="3754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</a:t>
            </a:r>
            <a:r>
              <a:t> 0.949 * 0.169 * 0.898       *         0.59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78" name="Shape 678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79" name="Shape 679"/>
          <p:cNvSpPr/>
          <p:nvPr/>
        </p:nvSpPr>
        <p:spPr>
          <a:xfrm>
            <a:off x="4925373" y="3679007"/>
            <a:ext cx="4364915" cy="7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0" name="Shape 680"/>
          <p:cNvSpPr/>
          <p:nvPr/>
        </p:nvSpPr>
        <p:spPr>
          <a:xfrm>
            <a:off x="84581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81" name="Shape 681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82" name="Shape 682"/>
          <p:cNvSpPr/>
          <p:nvPr/>
        </p:nvSpPr>
        <p:spPr>
          <a:xfrm>
            <a:off x="6005668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83" name="Shape 683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4" name="Shape 684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5" name="Shape 685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6" name="Shape 686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87" name="Shape 687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688" name="Shape 688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689" name="Shape 689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690" name="Shape 690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/>
          <p:nvPr/>
        </p:nvSpPr>
        <p:spPr>
          <a:xfrm>
            <a:off x="2137129" y="1109573"/>
            <a:ext cx="8291825" cy="586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</a:t>
            </a:r>
            <a:r>
              <a:t> 0.949 * 0.169 * 0.898        *         0.59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</a:t>
            </a:r>
            <a:r>
              <a:rPr sz="2400"/>
              <a:t> </a:t>
            </a:r>
            <a:r>
              <a:t>0.829 * 0.854 * 0.561       *         0.41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P(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693" name="Shape 693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694" name="Shape 694"/>
          <p:cNvSpPr/>
          <p:nvPr/>
        </p:nvSpPr>
        <p:spPr>
          <a:xfrm>
            <a:off x="4925373" y="3679007"/>
            <a:ext cx="4364915" cy="7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5" name="Shape 695"/>
          <p:cNvSpPr/>
          <p:nvPr/>
        </p:nvSpPr>
        <p:spPr>
          <a:xfrm>
            <a:off x="8458168" y="2773858"/>
            <a:ext cx="8467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prior</a:t>
            </a:r>
          </a:p>
        </p:txBody>
      </p:sp>
      <p:sp>
        <p:nvSpPr>
          <p:cNvPr id="696" name="Shape 696"/>
          <p:cNvSpPr/>
          <p:nvPr/>
        </p:nvSpPr>
        <p:spPr>
          <a:xfrm>
            <a:off x="2837836" y="3101452"/>
            <a:ext cx="108669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posterior</a:t>
            </a:r>
          </a:p>
        </p:txBody>
      </p:sp>
      <p:sp>
        <p:nvSpPr>
          <p:cNvPr id="697" name="Shape 697"/>
          <p:cNvSpPr/>
          <p:nvPr/>
        </p:nvSpPr>
        <p:spPr>
          <a:xfrm>
            <a:off x="6005668" y="2780268"/>
            <a:ext cx="114508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0000"/>
                </a:solidFill>
              </a:defRPr>
            </a:lvl1pPr>
          </a:lstStyle>
          <a:p>
            <a:r>
              <a:t>likelihood</a:t>
            </a:r>
          </a:p>
        </p:txBody>
      </p:sp>
      <p:sp>
        <p:nvSpPr>
          <p:cNvPr id="698" name="Shape 698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9" name="Shape 699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0" name="Shape 700"/>
          <p:cNvSpPr/>
          <p:nvPr/>
        </p:nvSpPr>
        <p:spPr>
          <a:xfrm>
            <a:off x="9082233" y="1138742"/>
            <a:ext cx="442396" cy="107914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1" name="Shape 701"/>
          <p:cNvSpPr/>
          <p:nvPr/>
        </p:nvSpPr>
        <p:spPr>
          <a:xfrm>
            <a:off x="9970699" y="1474526"/>
            <a:ext cx="442395" cy="753073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2" name="Shape 702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703" name="Shape 703"/>
          <p:cNvSpPr/>
          <p:nvPr/>
        </p:nvSpPr>
        <p:spPr>
          <a:xfrm>
            <a:off x="9056711" y="105113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.59</a:t>
            </a:r>
          </a:p>
        </p:txBody>
      </p:sp>
      <p:sp>
        <p:nvSpPr>
          <p:cNvPr id="704" name="Shape 704"/>
          <p:cNvSpPr/>
          <p:nvPr/>
        </p:nvSpPr>
        <p:spPr>
          <a:xfrm>
            <a:off x="9924413" y="140792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.41</a:t>
            </a:r>
          </a:p>
        </p:txBody>
      </p:sp>
      <p:sp>
        <p:nvSpPr>
          <p:cNvPr id="705" name="Shape 705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C273B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  <p:sp>
        <p:nvSpPr>
          <p:cNvPr id="706" name="Shape 706"/>
          <p:cNvSpPr/>
          <p:nvPr/>
        </p:nvSpPr>
        <p:spPr>
          <a:xfrm>
            <a:off x="4902595" y="5408125"/>
            <a:ext cx="4364915" cy="7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Shape 708"/>
          <p:cNvSpPr/>
          <p:nvPr/>
        </p:nvSpPr>
        <p:spPr>
          <a:xfrm>
            <a:off x="2137129" y="1109573"/>
            <a:ext cx="8291825" cy="5262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A6A6A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Easier to see in a single update rather than sequential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Prob. of this example having label </a:t>
            </a:r>
            <a:r>
              <a:rPr sz="2200">
                <a:solidFill>
                  <a:schemeClr val="accent1"/>
                </a:solidFill>
              </a:rPr>
              <a:t>Democrat</a:t>
            </a:r>
            <a:r>
              <a:rPr sz="2200"/>
              <a:t>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= 0.34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       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                                                </a:t>
            </a:r>
            <a:r>
              <a:rPr sz="2400"/>
              <a:t>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 = 0.66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709" name="Shape 709"/>
          <p:cNvSpPr/>
          <p:nvPr/>
        </p:nvSpPr>
        <p:spPr>
          <a:xfrm flipH="1">
            <a:off x="8815049" y="145993"/>
            <a:ext cx="8060" cy="2071897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0" name="Shape 710"/>
          <p:cNvSpPr/>
          <p:nvPr/>
        </p:nvSpPr>
        <p:spPr>
          <a:xfrm flipH="1">
            <a:off x="8808540" y="2232157"/>
            <a:ext cx="1859460" cy="1530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1" name="Shape 711"/>
          <p:cNvSpPr/>
          <p:nvPr/>
        </p:nvSpPr>
        <p:spPr>
          <a:xfrm>
            <a:off x="9082233" y="1591319"/>
            <a:ext cx="442396" cy="62656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2" name="Shape 712"/>
          <p:cNvSpPr/>
          <p:nvPr/>
        </p:nvSpPr>
        <p:spPr>
          <a:xfrm>
            <a:off x="9970699" y="1036547"/>
            <a:ext cx="442395" cy="1191050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3" name="Shape 713"/>
          <p:cNvSpPr/>
          <p:nvPr/>
        </p:nvSpPr>
        <p:spPr>
          <a:xfrm>
            <a:off x="8998314" y="2083573"/>
            <a:ext cx="1559960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</a:t>
            </a:r>
          </a:p>
        </p:txBody>
      </p:sp>
      <p:sp>
        <p:nvSpPr>
          <p:cNvPr id="714" name="Shape 714"/>
          <p:cNvSpPr/>
          <p:nvPr/>
        </p:nvSpPr>
        <p:spPr>
          <a:xfrm>
            <a:off x="9056711" y="1547504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.34</a:t>
            </a:r>
          </a:p>
        </p:txBody>
      </p:sp>
      <p:sp>
        <p:nvSpPr>
          <p:cNvPr id="715" name="Shape 715"/>
          <p:cNvSpPr/>
          <p:nvPr/>
        </p:nvSpPr>
        <p:spPr>
          <a:xfrm>
            <a:off x="9924413" y="98455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.66</a:t>
            </a:r>
          </a:p>
        </p:txBody>
      </p:sp>
      <p:sp>
        <p:nvSpPr>
          <p:cNvPr id="716" name="Shape 716"/>
          <p:cNvSpPr/>
          <p:nvPr/>
        </p:nvSpPr>
        <p:spPr>
          <a:xfrm>
            <a:off x="9042118" y="1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BF900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posterior distribution</a:t>
            </a:r>
          </a:p>
        </p:txBody>
      </p:sp>
      <p:sp>
        <p:nvSpPr>
          <p:cNvPr id="717" name="Shape 717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We assumed each feature is independent</a:t>
            </a:r>
          </a:p>
        </p:txBody>
      </p:sp>
      <p:sp>
        <p:nvSpPr>
          <p:cNvPr id="718" name="Shape 718"/>
          <p:cNvSpPr/>
          <p:nvPr/>
        </p:nvSpPr>
        <p:spPr>
          <a:xfrm flipH="1">
            <a:off x="5845093" y="5430924"/>
            <a:ext cx="1489025" cy="1"/>
          </a:xfrm>
          <a:prstGeom prst="line">
            <a:avLst/>
          </a:prstGeom>
          <a:ln w="19050">
            <a:solidFill>
              <a:schemeClr val="accent5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9" name="Shape 719"/>
          <p:cNvSpPr/>
          <p:nvPr/>
        </p:nvSpPr>
        <p:spPr>
          <a:xfrm>
            <a:off x="7421698" y="5203747"/>
            <a:ext cx="1086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BF9000"/>
                </a:solidFill>
              </a:defRPr>
            </a:lvl1pPr>
          </a:lstStyle>
          <a:p>
            <a:r>
              <a:t>predict!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Shape 721"/>
          <p:cNvSpPr/>
          <p:nvPr/>
        </p:nvSpPr>
        <p:spPr>
          <a:xfrm>
            <a:off x="3320602" y="556709"/>
            <a:ext cx="55507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chemeClr val="accent1"/>
                </a:solidFill>
              </a:defRPr>
            </a:lvl1pPr>
          </a:lstStyle>
          <a:p>
            <a:r>
              <a:t>What about multiple classes?</a:t>
            </a:r>
          </a:p>
        </p:txBody>
      </p:sp>
      <p:pic>
        <p:nvPicPr>
          <p:cNvPr id="722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3660" y="1525899"/>
            <a:ext cx="1366511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3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03218" y="4452156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4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0677" y="3173831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5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75201" y="1661915"/>
            <a:ext cx="1366511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6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1429" y="3668421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7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0564" y="5134754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8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4673" y="4965970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29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3688" y="2665695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0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83148" y="4555406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1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05632" y="1218583"/>
            <a:ext cx="1366512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2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2461" y="1443981"/>
            <a:ext cx="1366511" cy="1465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3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39662" y="5392596"/>
            <a:ext cx="1366512" cy="1465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Shape 735"/>
          <p:cNvSpPr/>
          <p:nvPr/>
        </p:nvSpPr>
        <p:spPr>
          <a:xfrm>
            <a:off x="2137129" y="1109573"/>
            <a:ext cx="8291825" cy="363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Update each hypothesis,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                                                                                                     </a:t>
            </a:r>
            <a:r>
              <a:rPr sz="2400"/>
              <a:t>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C273B0"/>
                </a:solidFill>
              </a:rPr>
              <a:t>Indep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736" name="Shape 736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Straightforward!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2230006" y="570515"/>
            <a:ext cx="8267159" cy="6001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time is it? Is it 9 AM?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</a:defRPr>
            </a:pPr>
            <a:r>
              <a:rPr sz="2400"/>
              <a:t>H</a:t>
            </a:r>
            <a:r>
              <a:rPr sz="2400" baseline="-25000"/>
              <a:t>1</a:t>
            </a:r>
            <a:r>
              <a:rPr sz="2400"/>
              <a:t> : It is 9 AM  </a:t>
            </a:r>
            <a:r>
              <a:rPr sz="2400">
                <a:solidFill>
                  <a:srgbClr val="BFBFBF"/>
                </a:solidFill>
              </a:rPr>
              <a:t>(9 to 10)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H</a:t>
            </a:r>
            <a:r>
              <a:rPr sz="2400" baseline="-25000"/>
              <a:t>2</a:t>
            </a:r>
            <a:r>
              <a:rPr sz="2400"/>
              <a:t> : It is </a:t>
            </a:r>
            <a:r>
              <a:rPr sz="2400" b="1"/>
              <a:t>not</a:t>
            </a:r>
            <a:r>
              <a:rPr sz="2400"/>
              <a:t> 9 AM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                                                                     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                                 </a:t>
            </a:r>
            <a:r>
              <a:rPr sz="2400"/>
              <a:t>H</a:t>
            </a:r>
            <a:r>
              <a:rPr sz="2400" baseline="-25000"/>
              <a:t>2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                                                                           prior dist.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</a:t>
            </a:r>
            <a:r>
              <a:rPr sz="2400"/>
              <a:t>) = P(    </a:t>
            </a:r>
            <a:r>
              <a:rPr sz="2400">
                <a:solidFill>
                  <a:schemeClr val="accent1"/>
                </a:solidFill>
              </a:rPr>
              <a:t>9AM   </a:t>
            </a:r>
            <a:r>
              <a:rPr sz="2400"/>
              <a:t>) = 4.16%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rgbClr val="843C0B"/>
                </a:solidFill>
              </a:rPr>
              <a:t>H</a:t>
            </a:r>
            <a:r>
              <a:rPr sz="2400" baseline="-25000">
                <a:solidFill>
                  <a:srgbClr val="843C0B"/>
                </a:solidFill>
              </a:rPr>
              <a:t>2</a:t>
            </a:r>
            <a:r>
              <a:rPr sz="2400"/>
              <a:t>) = P(</a:t>
            </a:r>
            <a:r>
              <a:rPr sz="2400">
                <a:solidFill>
                  <a:srgbClr val="843C0C"/>
                </a:solidFill>
              </a:rPr>
              <a:t>not 9AM</a:t>
            </a:r>
            <a:r>
              <a:rPr sz="2400"/>
              <a:t>) = 95.84%      </a:t>
            </a:r>
          </a:p>
        </p:txBody>
      </p:sp>
      <p:sp>
        <p:nvSpPr>
          <p:cNvPr id="130" name="Shape 130"/>
          <p:cNvSpPr/>
          <p:nvPr/>
        </p:nvSpPr>
        <p:spPr>
          <a:xfrm>
            <a:off x="6361793" y="1797884"/>
            <a:ext cx="10706" cy="2668288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1" name="Shape 131"/>
          <p:cNvSpPr/>
          <p:nvPr/>
        </p:nvSpPr>
        <p:spPr>
          <a:xfrm flipH="1" flipV="1">
            <a:off x="6382188" y="4475883"/>
            <a:ext cx="3376050" cy="4559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975438" y="4352020"/>
            <a:ext cx="442395" cy="114152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8768978" y="1740808"/>
            <a:ext cx="442395" cy="27350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9475606" y="1"/>
            <a:ext cx="1192397" cy="929641"/>
          </a:xfrm>
          <a:prstGeom prst="rect">
            <a:avLst/>
          </a:prstGeom>
          <a:solidFill>
            <a:srgbClr val="38572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4.16%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Right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Time</a:t>
            </a:r>
          </a:p>
        </p:txBody>
      </p:sp>
      <p:sp>
        <p:nvSpPr>
          <p:cNvPr id="135" name="Shape 135"/>
          <p:cNvSpPr/>
          <p:nvPr/>
        </p:nvSpPr>
        <p:spPr>
          <a:xfrm>
            <a:off x="6049462" y="1649726"/>
            <a:ext cx="45254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595959"/>
                </a:solidFill>
              </a:defRPr>
            </a:lvl1pPr>
          </a:lstStyle>
          <a:p>
            <a:r>
              <a:t>P</a:t>
            </a:r>
          </a:p>
        </p:txBody>
      </p:sp>
      <p:sp>
        <p:nvSpPr>
          <p:cNvPr id="136" name="Shape 136"/>
          <p:cNvSpPr/>
          <p:nvPr/>
        </p:nvSpPr>
        <p:spPr>
          <a:xfrm>
            <a:off x="2224718" y="2540276"/>
            <a:ext cx="3810153" cy="13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5 train is full</a:t>
            </a:r>
          </a:p>
          <a:p>
            <a:pPr>
              <a:defRPr sz="20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000"/>
          </a:p>
          <a:p>
            <a:pPr>
              <a:defRPr sz="20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000"/>
              <a:t>              </a:t>
            </a:r>
            <a:r>
              <a:rPr sz="2000">
                <a:latin typeface="Adobe Garamond Pro"/>
                <a:ea typeface="Adobe Garamond Pro"/>
                <a:cs typeface="Adobe Garamond Pro"/>
                <a:sym typeface="Adobe Garamond Pro"/>
              </a:rPr>
              <a:t>        </a:t>
            </a:r>
            <a:endParaRPr sz="2200">
              <a:solidFill>
                <a:schemeClr val="accent6"/>
              </a:solidFill>
              <a:latin typeface="Adobe Garamond Pro"/>
              <a:ea typeface="Adobe Garamond Pro"/>
              <a:cs typeface="Adobe Garamond Pro"/>
              <a:sym typeface="Adobe Garamond Pr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/>
          <p:nvPr/>
        </p:nvSpPr>
        <p:spPr>
          <a:xfrm>
            <a:off x="2137129" y="1109573"/>
            <a:ext cx="8291825" cy="363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Update each hypothesis,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given the values </a:t>
            </a:r>
            <a:r>
              <a:rPr sz="2200">
                <a:solidFill>
                  <a:schemeClr val="accent6"/>
                </a:solidFill>
              </a:rPr>
              <a:t>Yes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Yes</a:t>
            </a:r>
            <a:r>
              <a:rPr sz="2200"/>
              <a:t> and </a:t>
            </a:r>
            <a:r>
              <a:rPr sz="2200">
                <a:solidFill>
                  <a:srgbClr val="33B9C5"/>
                </a:solidFill>
              </a:rPr>
              <a:t>No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on the features </a:t>
            </a:r>
            <a:r>
              <a:rPr sz="2200">
                <a:solidFill>
                  <a:schemeClr val="accent6"/>
                </a:solidFill>
              </a:rPr>
              <a:t>NN</a:t>
            </a:r>
            <a:r>
              <a:rPr sz="2200"/>
              <a:t>, </a:t>
            </a:r>
            <a:r>
              <a:rPr sz="2200">
                <a:solidFill>
                  <a:schemeClr val="accent2"/>
                </a:solidFill>
              </a:rPr>
              <a:t>TC </a:t>
            </a:r>
            <a:r>
              <a:rPr sz="2200"/>
              <a:t>and </a:t>
            </a:r>
            <a:r>
              <a:rPr sz="2200">
                <a:solidFill>
                  <a:srgbClr val="33B9C5"/>
                </a:solidFill>
              </a:rPr>
              <a:t>LG</a:t>
            </a:r>
            <a:r>
              <a:rPr sz="2200"/>
              <a:t> </a:t>
            </a: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chemeClr val="accent1"/>
                </a:solidFill>
              </a:rPr>
              <a:t>Dem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                                                                                                      </a:t>
            </a:r>
            <a:r>
              <a:rPr sz="2400"/>
              <a:t> 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D03643"/>
                </a:solidFill>
              </a:rPr>
              <a:t>Rep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P(</a:t>
            </a:r>
            <a:r>
              <a:rPr sz="2200">
                <a:solidFill>
                  <a:srgbClr val="C273B0"/>
                </a:solidFill>
              </a:rPr>
              <a:t>Indep</a:t>
            </a:r>
            <a:r>
              <a:rPr sz="2200"/>
              <a:t>|</a:t>
            </a:r>
            <a:r>
              <a:rPr sz="2200">
                <a:solidFill>
                  <a:schemeClr val="accent6"/>
                </a:solidFill>
              </a:rPr>
              <a:t>Y</a:t>
            </a:r>
            <a:r>
              <a:rPr sz="2200" baseline="-25000">
                <a:solidFill>
                  <a:schemeClr val="accent6"/>
                </a:solidFill>
              </a:rPr>
              <a:t>NN</a:t>
            </a:r>
            <a:r>
              <a:rPr sz="2200"/>
              <a:t>,</a:t>
            </a:r>
            <a:r>
              <a:rPr sz="2200">
                <a:solidFill>
                  <a:schemeClr val="accent2"/>
                </a:solidFill>
              </a:rPr>
              <a:t>Y</a:t>
            </a:r>
            <a:r>
              <a:rPr sz="2200" baseline="-25000">
                <a:solidFill>
                  <a:schemeClr val="accent2"/>
                </a:solidFill>
              </a:rPr>
              <a:t>TC</a:t>
            </a:r>
            <a:r>
              <a:rPr sz="2200"/>
              <a:t>,</a:t>
            </a:r>
            <a:r>
              <a:rPr sz="2200">
                <a:solidFill>
                  <a:srgbClr val="33B9C5"/>
                </a:solidFill>
              </a:rPr>
              <a:t>N</a:t>
            </a:r>
            <a:r>
              <a:rPr sz="2200" baseline="-25000">
                <a:solidFill>
                  <a:srgbClr val="33B9C5"/>
                </a:solidFill>
              </a:rPr>
              <a:t>LG</a:t>
            </a:r>
            <a:r>
              <a:rPr sz="22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739" name="Shape 739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Straightforward!</a:t>
            </a:r>
          </a:p>
        </p:txBody>
      </p:sp>
      <p:sp>
        <p:nvSpPr>
          <p:cNvPr id="740" name="Shape 740"/>
          <p:cNvSpPr/>
          <p:nvPr/>
        </p:nvSpPr>
        <p:spPr>
          <a:xfrm flipH="1">
            <a:off x="7355221" y="4365166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41" name="Shape 741"/>
          <p:cNvSpPr/>
          <p:nvPr/>
        </p:nvSpPr>
        <p:spPr>
          <a:xfrm flipH="1">
            <a:off x="7348714" y="6452860"/>
            <a:ext cx="2832069" cy="2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42" name="Shape 742"/>
          <p:cNvSpPr/>
          <p:nvPr/>
        </p:nvSpPr>
        <p:spPr>
          <a:xfrm>
            <a:off x="7622407" y="6014883"/>
            <a:ext cx="442395" cy="42217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3" name="Shape 743"/>
          <p:cNvSpPr/>
          <p:nvPr/>
        </p:nvSpPr>
        <p:spPr>
          <a:xfrm>
            <a:off x="8510870" y="5562315"/>
            <a:ext cx="442395" cy="88445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4" name="Shape 744"/>
          <p:cNvSpPr/>
          <p:nvPr/>
        </p:nvSpPr>
        <p:spPr>
          <a:xfrm>
            <a:off x="7509291" y="6302746"/>
            <a:ext cx="2510913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         </a:t>
            </a:r>
            <a:r>
              <a:rPr sz="2400">
                <a:solidFill>
                  <a:srgbClr val="C273B0"/>
                </a:solidFill>
              </a:rPr>
              <a:t>H</a:t>
            </a:r>
            <a:r>
              <a:rPr sz="2400" baseline="-25000">
                <a:solidFill>
                  <a:srgbClr val="C273B0"/>
                </a:solidFill>
              </a:rPr>
              <a:t>3</a:t>
            </a:r>
            <a:r>
              <a:rPr sz="2400" baseline="-25000">
                <a:solidFill>
                  <a:srgbClr val="D03643"/>
                </a:solidFill>
              </a:rPr>
              <a:t>  </a:t>
            </a:r>
          </a:p>
        </p:txBody>
      </p:sp>
      <p:sp>
        <p:nvSpPr>
          <p:cNvPr id="745" name="Shape 745"/>
          <p:cNvSpPr/>
          <p:nvPr/>
        </p:nvSpPr>
        <p:spPr>
          <a:xfrm>
            <a:off x="7596883" y="5927267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.23</a:t>
            </a:r>
          </a:p>
        </p:txBody>
      </p:sp>
      <p:sp>
        <p:nvSpPr>
          <p:cNvPr id="746" name="Shape 746"/>
          <p:cNvSpPr/>
          <p:nvPr/>
        </p:nvSpPr>
        <p:spPr>
          <a:xfrm>
            <a:off x="8464585" y="5524904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.48</a:t>
            </a:r>
          </a:p>
        </p:txBody>
      </p:sp>
      <p:sp>
        <p:nvSpPr>
          <p:cNvPr id="747" name="Shape 747"/>
          <p:cNvSpPr/>
          <p:nvPr/>
        </p:nvSpPr>
        <p:spPr>
          <a:xfrm>
            <a:off x="9378586" y="5912700"/>
            <a:ext cx="442395" cy="525881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8" name="Shape 748"/>
          <p:cNvSpPr/>
          <p:nvPr/>
        </p:nvSpPr>
        <p:spPr>
          <a:xfrm>
            <a:off x="9332287" y="5837893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.29</a:t>
            </a:r>
          </a:p>
        </p:txBody>
      </p:sp>
      <p:sp>
        <p:nvSpPr>
          <p:cNvPr id="749" name="Shape 749"/>
          <p:cNvSpPr/>
          <p:nvPr/>
        </p:nvSpPr>
        <p:spPr>
          <a:xfrm>
            <a:off x="8049435" y="4233784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BF900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posterior distribution</a:t>
            </a:r>
          </a:p>
        </p:txBody>
      </p:sp>
      <p:sp>
        <p:nvSpPr>
          <p:cNvPr id="750" name="Shape 750"/>
          <p:cNvSpPr/>
          <p:nvPr/>
        </p:nvSpPr>
        <p:spPr>
          <a:xfrm flipH="1">
            <a:off x="2354428" y="4371571"/>
            <a:ext cx="8060" cy="2071896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51" name="Shape 751"/>
          <p:cNvSpPr/>
          <p:nvPr/>
        </p:nvSpPr>
        <p:spPr>
          <a:xfrm flipH="1">
            <a:off x="2347920" y="6459265"/>
            <a:ext cx="2832069" cy="2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52" name="Shape 752"/>
          <p:cNvSpPr/>
          <p:nvPr/>
        </p:nvSpPr>
        <p:spPr>
          <a:xfrm>
            <a:off x="2621612" y="5503917"/>
            <a:ext cx="442395" cy="939548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3510077" y="5766707"/>
            <a:ext cx="442395" cy="686471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4" name="Shape 754"/>
          <p:cNvSpPr/>
          <p:nvPr/>
        </p:nvSpPr>
        <p:spPr>
          <a:xfrm>
            <a:off x="2508495" y="6309151"/>
            <a:ext cx="2510914" cy="44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5080" indent="12700" algn="ctr">
              <a:lnSpc>
                <a:spcPts val="3800"/>
              </a:lnSpc>
              <a:defRPr sz="2400" spc="-10">
                <a:solidFill>
                  <a:srgbClr val="33B9C5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H</a:t>
            </a:r>
            <a:r>
              <a:rPr sz="2400" baseline="-25000"/>
              <a:t>1         </a:t>
            </a:r>
            <a:r>
              <a:rPr sz="2400"/>
              <a:t> </a:t>
            </a:r>
            <a:r>
              <a:rPr sz="2400">
                <a:solidFill>
                  <a:srgbClr val="D03643"/>
                </a:solidFill>
              </a:rPr>
              <a:t>H</a:t>
            </a:r>
            <a:r>
              <a:rPr sz="2400" baseline="-25000">
                <a:solidFill>
                  <a:srgbClr val="D03643"/>
                </a:solidFill>
              </a:rPr>
              <a:t>2         </a:t>
            </a:r>
            <a:r>
              <a:rPr sz="2400">
                <a:solidFill>
                  <a:srgbClr val="C273B0"/>
                </a:solidFill>
              </a:rPr>
              <a:t>H</a:t>
            </a:r>
            <a:r>
              <a:rPr sz="2400" baseline="-25000">
                <a:solidFill>
                  <a:srgbClr val="C273B0"/>
                </a:solidFill>
              </a:rPr>
              <a:t>3</a:t>
            </a:r>
            <a:r>
              <a:rPr sz="2400" baseline="-25000">
                <a:solidFill>
                  <a:srgbClr val="D03643"/>
                </a:solidFill>
              </a:rPr>
              <a:t>  </a:t>
            </a:r>
          </a:p>
        </p:txBody>
      </p:sp>
      <p:sp>
        <p:nvSpPr>
          <p:cNvPr id="755" name="Shape 755"/>
          <p:cNvSpPr/>
          <p:nvPr/>
        </p:nvSpPr>
        <p:spPr>
          <a:xfrm>
            <a:off x="2596090" y="5437305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.52</a:t>
            </a:r>
          </a:p>
        </p:txBody>
      </p:sp>
      <p:sp>
        <p:nvSpPr>
          <p:cNvPr id="756" name="Shape 756"/>
          <p:cNvSpPr/>
          <p:nvPr/>
        </p:nvSpPr>
        <p:spPr>
          <a:xfrm>
            <a:off x="3463792" y="5706498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.38</a:t>
            </a:r>
          </a:p>
        </p:txBody>
      </p:sp>
      <p:sp>
        <p:nvSpPr>
          <p:cNvPr id="757" name="Shape 757"/>
          <p:cNvSpPr/>
          <p:nvPr/>
        </p:nvSpPr>
        <p:spPr>
          <a:xfrm>
            <a:off x="4377793" y="6263081"/>
            <a:ext cx="442395" cy="181905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8" name="Shape 758"/>
          <p:cNvSpPr/>
          <p:nvPr/>
        </p:nvSpPr>
        <p:spPr>
          <a:xfrm>
            <a:off x="4331493" y="6136279"/>
            <a:ext cx="48174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.10</a:t>
            </a:r>
          </a:p>
        </p:txBody>
      </p:sp>
      <p:sp>
        <p:nvSpPr>
          <p:cNvPr id="759" name="Shape 759"/>
          <p:cNvSpPr/>
          <p:nvPr/>
        </p:nvSpPr>
        <p:spPr>
          <a:xfrm>
            <a:off x="3048642" y="4240189"/>
            <a:ext cx="137771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prior distribution</a:t>
            </a:r>
          </a:p>
        </p:txBody>
      </p:sp>
      <p:sp>
        <p:nvSpPr>
          <p:cNvPr id="760" name="Shape 760"/>
          <p:cNvSpPr/>
          <p:nvPr/>
        </p:nvSpPr>
        <p:spPr>
          <a:xfrm>
            <a:off x="5480135" y="5547718"/>
            <a:ext cx="1138667" cy="1"/>
          </a:xfrm>
          <a:prstGeom prst="line">
            <a:avLst/>
          </a:prstGeom>
          <a:ln w="76200">
            <a:solidFill>
              <a:srgbClr val="385724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Shape 762"/>
          <p:cNvSpPr/>
          <p:nvPr/>
        </p:nvSpPr>
        <p:spPr>
          <a:xfrm>
            <a:off x="3320602" y="556709"/>
            <a:ext cx="55507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chemeClr val="accent1"/>
                </a:solidFill>
              </a:defRPr>
            </a:lvl1pPr>
          </a:lstStyle>
          <a:p>
            <a:r>
              <a:t>How about numeric features?</a:t>
            </a:r>
          </a:p>
        </p:txBody>
      </p:sp>
      <p:pic>
        <p:nvPicPr>
          <p:cNvPr id="763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6565" y="2898228"/>
            <a:ext cx="3341989" cy="35838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69" name="Group 769"/>
          <p:cNvGrpSpPr/>
          <p:nvPr/>
        </p:nvGrpSpPr>
        <p:grpSpPr>
          <a:xfrm>
            <a:off x="5254279" y="1771838"/>
            <a:ext cx="4212640" cy="1652923"/>
            <a:chOff x="0" y="0"/>
            <a:chExt cx="4212639" cy="1652922"/>
          </a:xfrm>
        </p:grpSpPr>
        <p:sp>
          <p:nvSpPr>
            <p:cNvPr id="764" name="Shape 764"/>
            <p:cNvSpPr/>
            <p:nvPr/>
          </p:nvSpPr>
          <p:spPr>
            <a:xfrm>
              <a:off x="1172169" y="0"/>
              <a:ext cx="3040471" cy="1652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802302" y="1171549"/>
              <a:ext cx="274953" cy="274953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357013" y="1354495"/>
              <a:ext cx="183303" cy="183303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0" y="1512794"/>
              <a:ext cx="91651" cy="91651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1326558" y="84049"/>
              <a:ext cx="2786086" cy="1403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70" name="Shape 770"/>
          <p:cNvSpPr/>
          <p:nvPr/>
        </p:nvSpPr>
        <p:spPr>
          <a:xfrm>
            <a:off x="7085947" y="2394279"/>
            <a:ext cx="30656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3</a:t>
            </a:r>
          </a:p>
        </p:txBody>
      </p:sp>
      <p:sp>
        <p:nvSpPr>
          <p:cNvPr id="771" name="Shape 771"/>
          <p:cNvSpPr/>
          <p:nvPr/>
        </p:nvSpPr>
        <p:spPr>
          <a:xfrm>
            <a:off x="7895271" y="2692668"/>
            <a:ext cx="140961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28736.123</a:t>
            </a:r>
          </a:p>
        </p:txBody>
      </p:sp>
      <p:sp>
        <p:nvSpPr>
          <p:cNvPr id="772" name="Shape 772"/>
          <p:cNvSpPr/>
          <p:nvPr/>
        </p:nvSpPr>
        <p:spPr>
          <a:xfrm>
            <a:off x="7551328" y="1969116"/>
            <a:ext cx="30656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5</a:t>
            </a:r>
          </a:p>
        </p:txBody>
      </p:sp>
      <p:sp>
        <p:nvSpPr>
          <p:cNvPr id="773" name="Shape 773"/>
          <p:cNvSpPr/>
          <p:nvPr/>
        </p:nvSpPr>
        <p:spPr>
          <a:xfrm>
            <a:off x="7966496" y="2106916"/>
            <a:ext cx="491689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17</a:t>
            </a:r>
          </a:p>
        </p:txBody>
      </p:sp>
      <p:sp>
        <p:nvSpPr>
          <p:cNvPr id="774" name="Shape 774"/>
          <p:cNvSpPr/>
          <p:nvPr/>
        </p:nvSpPr>
        <p:spPr>
          <a:xfrm>
            <a:off x="8440057" y="2084125"/>
            <a:ext cx="718844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1/4</a:t>
            </a:r>
          </a:p>
        </p:txBody>
      </p:sp>
      <p:sp>
        <p:nvSpPr>
          <p:cNvPr id="775" name="Shape 775"/>
          <p:cNvSpPr/>
          <p:nvPr/>
        </p:nvSpPr>
        <p:spPr>
          <a:xfrm>
            <a:off x="7478335" y="2509292"/>
            <a:ext cx="51270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847FC0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lvl1pPr>
          </a:lstStyle>
          <a:p>
            <a:r>
              <a:t>99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/>
          <p:nvPr/>
        </p:nvSpPr>
        <p:spPr>
          <a:xfrm>
            <a:off x="2137129" y="1109572"/>
            <a:ext cx="8291825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Instead of  P(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|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 or P(</a:t>
            </a:r>
            <a:r>
              <a:rPr sz="2400">
                <a:solidFill>
                  <a:schemeClr val="accent6"/>
                </a:solidFill>
              </a:rPr>
              <a:t>N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|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),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you get a function  P(</a:t>
            </a:r>
            <a:r>
              <a:rPr sz="2400">
                <a:solidFill>
                  <a:schemeClr val="accent6"/>
                </a:solidFill>
              </a:rPr>
              <a:t>age</a:t>
            </a:r>
            <a:r>
              <a:rPr sz="2400"/>
              <a:t>=x | 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</a:t>
            </a:r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778" name="Shape 778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Fit a likelihood function!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Shape 780"/>
          <p:cNvSpPr/>
          <p:nvPr/>
        </p:nvSpPr>
        <p:spPr>
          <a:xfrm>
            <a:off x="2137129" y="1109572"/>
            <a:ext cx="8291825" cy="3970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Instead of  P(</a:t>
            </a:r>
            <a:r>
              <a:rPr sz="2400">
                <a:solidFill>
                  <a:schemeClr val="accent6"/>
                </a:solidFill>
              </a:rPr>
              <a:t>Y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|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 or P(</a:t>
            </a:r>
            <a:r>
              <a:rPr sz="2400">
                <a:solidFill>
                  <a:schemeClr val="accent6"/>
                </a:solidFill>
              </a:rPr>
              <a:t>N</a:t>
            </a:r>
            <a:r>
              <a:rPr sz="2400" baseline="-25000">
                <a:solidFill>
                  <a:schemeClr val="accent6"/>
                </a:solidFill>
              </a:rPr>
              <a:t>NN</a:t>
            </a:r>
            <a:r>
              <a:rPr sz="2400"/>
              <a:t>|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),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you get a function  P(</a:t>
            </a:r>
            <a:r>
              <a:rPr sz="2400">
                <a:solidFill>
                  <a:schemeClr val="accent6"/>
                </a:solidFill>
              </a:rPr>
              <a:t>age</a:t>
            </a:r>
            <a:r>
              <a:rPr sz="2400"/>
              <a:t>=x | 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Look at the training set, fit a Gaussian distribution to P(</a:t>
            </a:r>
            <a:r>
              <a:rPr sz="2400">
                <a:solidFill>
                  <a:schemeClr val="accent6"/>
                </a:solidFill>
              </a:rPr>
              <a:t>age</a:t>
            </a:r>
            <a:r>
              <a:rPr sz="2400"/>
              <a:t>=x|</a:t>
            </a:r>
            <a:r>
              <a:rPr sz="2400">
                <a:solidFill>
                  <a:schemeClr val="accent1"/>
                </a:solidFill>
              </a:rPr>
              <a:t>Dem</a:t>
            </a:r>
            <a:r>
              <a:rPr sz="2400"/>
              <a:t>)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Use this Gaussian likelihood when predicting.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5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500"/>
          </a:p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781" name="Shape 781"/>
          <p:cNvSpPr/>
          <p:nvPr/>
        </p:nvSpPr>
        <p:spPr>
          <a:xfrm>
            <a:off x="2081784" y="438913"/>
            <a:ext cx="7963453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Fit a likelihood function!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/>
          <p:nvPr/>
        </p:nvSpPr>
        <p:spPr>
          <a:xfrm>
            <a:off x="2137129" y="1109572"/>
            <a:ext cx="7492674" cy="378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Flavors of Bayes in </a:t>
            </a:r>
            <a:r>
              <a:rPr sz="2400">
                <a:latin typeface="Courier New"/>
                <a:ea typeface="Courier New"/>
                <a:cs typeface="Courier New"/>
                <a:sym typeface="Courier New"/>
              </a:rPr>
              <a:t>sklearn</a:t>
            </a:r>
            <a:r>
              <a:rPr sz="2400"/>
              <a:t>: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Numeric Features:</a:t>
            </a:r>
          </a:p>
          <a:p>
            <a:pPr>
              <a:defRPr sz="2400">
                <a:solidFill>
                  <a:schemeClr val="accent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Gaussian Naïve Bayes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Features that are 0 or 1 (and both matter):</a:t>
            </a:r>
            <a:br>
              <a:rPr sz="2400"/>
            </a:br>
            <a:r>
              <a:rPr sz="2400">
                <a:solidFill>
                  <a:schemeClr val="accent2"/>
                </a:solidFill>
              </a:rPr>
              <a:t>Bernoulli Naïve Bayes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>
              <a:solidFill>
                <a:schemeClr val="accent2"/>
              </a:solidFill>
            </a:endParaRP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Features that are count-like (and only non-zero matters):</a:t>
            </a:r>
          </a:p>
          <a:p>
            <a:pPr>
              <a:defRPr sz="24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Multinomial Naïve Bayes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Shape 785"/>
          <p:cNvSpPr/>
          <p:nvPr/>
        </p:nvSpPr>
        <p:spPr>
          <a:xfrm>
            <a:off x="2137129" y="1109572"/>
            <a:ext cx="7492674" cy="378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Flavors of Bayes in </a:t>
            </a:r>
            <a:r>
              <a:rPr sz="2400">
                <a:latin typeface="Courier New"/>
                <a:ea typeface="Courier New"/>
                <a:cs typeface="Courier New"/>
                <a:sym typeface="Courier New"/>
              </a:rPr>
              <a:t>sklearn</a:t>
            </a:r>
            <a:r>
              <a:rPr sz="2400"/>
              <a:t>: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Numeric Features:</a:t>
            </a:r>
          </a:p>
          <a:p>
            <a:pPr>
              <a:defRPr sz="2400">
                <a:solidFill>
                  <a:schemeClr val="accent5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Gaussian Naïve Bayes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/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Features that are 0 or 1 (and both matter):</a:t>
            </a:r>
            <a:br>
              <a:rPr sz="2400"/>
            </a:br>
            <a:r>
              <a:rPr sz="2400">
                <a:solidFill>
                  <a:schemeClr val="accent2"/>
                </a:solidFill>
              </a:rPr>
              <a:t>Bernoulli Naïve Bayes</a:t>
            </a: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400">
              <a:solidFill>
                <a:schemeClr val="accent2"/>
              </a:solidFill>
            </a:endParaRPr>
          </a:p>
          <a:p>
            <a:pPr>
              <a:defRPr sz="24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Features that are count-like (and only non-zero matters):</a:t>
            </a:r>
          </a:p>
          <a:p>
            <a:pPr>
              <a:defRPr sz="2400">
                <a:solidFill>
                  <a:srgbClr val="D03643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400"/>
              <a:t>Multinomial Naïve Bayes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2230006" y="570515"/>
            <a:ext cx="8267159" cy="6001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time is it? Is it 9 AM?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</a:defRPr>
            </a:pPr>
            <a:r>
              <a:rPr sz="2400"/>
              <a:t>H</a:t>
            </a:r>
            <a:r>
              <a:rPr sz="2400" baseline="-25000"/>
              <a:t>1</a:t>
            </a:r>
            <a:r>
              <a:rPr sz="2400"/>
              <a:t> : It is 9 AM  </a:t>
            </a:r>
            <a:r>
              <a:rPr sz="2400">
                <a:solidFill>
                  <a:srgbClr val="BFBFBF"/>
                </a:solidFill>
              </a:rPr>
              <a:t>(9 to 10)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H</a:t>
            </a:r>
            <a:r>
              <a:rPr sz="2400" baseline="-25000"/>
              <a:t>2</a:t>
            </a:r>
            <a:r>
              <a:rPr sz="2400"/>
              <a:t> : It is </a:t>
            </a:r>
            <a:r>
              <a:rPr sz="2400" b="1"/>
              <a:t>not</a:t>
            </a:r>
            <a:r>
              <a:rPr sz="2400"/>
              <a:t> 9 AM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                                                                     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                                 </a:t>
            </a:r>
            <a:r>
              <a:rPr sz="2400"/>
              <a:t>H</a:t>
            </a:r>
            <a:r>
              <a:rPr sz="2400" baseline="-25000"/>
              <a:t>2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                                                                           prior dist.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</a:t>
            </a:r>
            <a:r>
              <a:rPr sz="2400"/>
              <a:t>) = P(    </a:t>
            </a:r>
            <a:r>
              <a:rPr sz="2400">
                <a:solidFill>
                  <a:schemeClr val="accent1"/>
                </a:solidFill>
              </a:rPr>
              <a:t>9AM   </a:t>
            </a:r>
            <a:r>
              <a:rPr sz="2400"/>
              <a:t>) = 4.16%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rgbClr val="843C0B"/>
                </a:solidFill>
              </a:rPr>
              <a:t>H</a:t>
            </a:r>
            <a:r>
              <a:rPr sz="2400" baseline="-25000">
                <a:solidFill>
                  <a:srgbClr val="843C0B"/>
                </a:solidFill>
              </a:rPr>
              <a:t>2</a:t>
            </a:r>
            <a:r>
              <a:rPr sz="2400"/>
              <a:t>) = P(</a:t>
            </a:r>
            <a:r>
              <a:rPr sz="2400">
                <a:solidFill>
                  <a:srgbClr val="843C0C"/>
                </a:solidFill>
              </a:rPr>
              <a:t>not 9AM</a:t>
            </a:r>
            <a:r>
              <a:rPr sz="2400"/>
              <a:t>) = 95.84%      </a:t>
            </a:r>
          </a:p>
        </p:txBody>
      </p:sp>
      <p:sp>
        <p:nvSpPr>
          <p:cNvPr id="139" name="Shape 139"/>
          <p:cNvSpPr/>
          <p:nvPr/>
        </p:nvSpPr>
        <p:spPr>
          <a:xfrm>
            <a:off x="6361793" y="1797884"/>
            <a:ext cx="10706" cy="2668288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0" name="Shape 140"/>
          <p:cNvSpPr/>
          <p:nvPr/>
        </p:nvSpPr>
        <p:spPr>
          <a:xfrm flipH="1" flipV="1">
            <a:off x="6382188" y="4475883"/>
            <a:ext cx="3376050" cy="4559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6975438" y="4352020"/>
            <a:ext cx="442395" cy="114152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8768978" y="1740808"/>
            <a:ext cx="442395" cy="2735076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9475606" y="1"/>
            <a:ext cx="1192397" cy="929641"/>
          </a:xfrm>
          <a:prstGeom prst="rect">
            <a:avLst/>
          </a:prstGeom>
          <a:solidFill>
            <a:srgbClr val="38572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4.16%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Right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Time</a:t>
            </a:r>
          </a:p>
        </p:txBody>
      </p:sp>
      <p:sp>
        <p:nvSpPr>
          <p:cNvPr id="144" name="Shape 144"/>
          <p:cNvSpPr/>
          <p:nvPr/>
        </p:nvSpPr>
        <p:spPr>
          <a:xfrm>
            <a:off x="6049462" y="1649726"/>
            <a:ext cx="45254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595959"/>
                </a:solidFill>
              </a:defRPr>
            </a:lvl1pPr>
          </a:lstStyle>
          <a:p>
            <a:r>
              <a:t>P</a:t>
            </a:r>
          </a:p>
        </p:txBody>
      </p:sp>
      <p:sp>
        <p:nvSpPr>
          <p:cNvPr id="145" name="Shape 145"/>
          <p:cNvSpPr/>
          <p:nvPr/>
        </p:nvSpPr>
        <p:spPr>
          <a:xfrm>
            <a:off x="2224718" y="2540274"/>
            <a:ext cx="3810153" cy="2339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2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New information: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200"/>
              <a:t>5 train is full</a:t>
            </a:r>
          </a:p>
          <a:p>
            <a:pPr>
              <a:defRPr sz="20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000"/>
          </a:p>
          <a:p>
            <a:pPr>
              <a:defRPr sz="20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000"/>
              <a:t>              </a:t>
            </a:r>
            <a:r>
              <a:rPr sz="2000">
                <a:latin typeface="Adobe Garamond Pro"/>
                <a:ea typeface="Adobe Garamond Pro"/>
                <a:cs typeface="Adobe Garamond Pro"/>
                <a:sym typeface="Adobe Garamond Pro"/>
              </a:rPr>
              <a:t>         P(</a:t>
            </a:r>
            <a:r>
              <a:rPr sz="20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5tf</a:t>
            </a:r>
            <a:r>
              <a:rPr sz="2000">
                <a:latin typeface="Adobe Garamond Pro"/>
                <a:ea typeface="Adobe Garamond Pro"/>
                <a:cs typeface="Adobe Garamond Pro"/>
                <a:sym typeface="Adobe Garamond Pro"/>
              </a:rPr>
              <a:t>|</a:t>
            </a:r>
            <a:r>
              <a:rPr sz="20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9AM</a:t>
            </a:r>
            <a:r>
              <a:rPr sz="2000">
                <a:latin typeface="Adobe Garamond Pro"/>
                <a:ea typeface="Adobe Garamond Pro"/>
                <a:cs typeface="Adobe Garamond Pro"/>
                <a:sym typeface="Adobe Garamond Pro"/>
              </a:rPr>
              <a:t>) P(</a:t>
            </a:r>
            <a:r>
              <a:rPr sz="2000">
                <a:solidFill>
                  <a:schemeClr val="accent1"/>
                </a:solidFill>
                <a:latin typeface="Adobe Garamond Pro"/>
                <a:ea typeface="Adobe Garamond Pro"/>
                <a:cs typeface="Adobe Garamond Pro"/>
                <a:sym typeface="Adobe Garamond Pro"/>
              </a:rPr>
              <a:t>9AM</a:t>
            </a:r>
            <a:r>
              <a:rPr sz="2000">
                <a:latin typeface="Adobe Garamond Pro"/>
                <a:ea typeface="Adobe Garamond Pro"/>
                <a:cs typeface="Adobe Garamond Pro"/>
                <a:sym typeface="Adobe Garamond Pro"/>
              </a:rPr>
              <a:t>)</a:t>
            </a:r>
          </a:p>
          <a:p>
            <a:pPr>
              <a:defRPr sz="20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000"/>
              <a:t>P(</a:t>
            </a:r>
            <a:r>
              <a:rPr sz="2000">
                <a:solidFill>
                  <a:schemeClr val="accent1"/>
                </a:solidFill>
              </a:rPr>
              <a:t>9AM</a:t>
            </a:r>
            <a:r>
              <a:rPr sz="2000"/>
              <a:t>|</a:t>
            </a:r>
            <a:r>
              <a:rPr sz="2000">
                <a:solidFill>
                  <a:schemeClr val="accent6"/>
                </a:solidFill>
              </a:rPr>
              <a:t>5tf</a:t>
            </a:r>
            <a:r>
              <a:rPr sz="2000"/>
              <a:t>)= </a:t>
            </a:r>
          </a:p>
          <a:p>
            <a:pPr>
              <a:defRPr sz="2000">
                <a:solidFill>
                  <a:srgbClr val="595959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r>
              <a:rPr sz="2000"/>
              <a:t>                                 P(</a:t>
            </a:r>
            <a:r>
              <a:rPr sz="2000">
                <a:solidFill>
                  <a:schemeClr val="accent6"/>
                </a:solidFill>
              </a:rPr>
              <a:t>5tf</a:t>
            </a:r>
            <a:r>
              <a:rPr sz="2000"/>
              <a:t>)</a:t>
            </a:r>
          </a:p>
          <a:p>
            <a:pPr>
              <a:defRPr sz="2200">
                <a:solidFill>
                  <a:schemeClr val="accent6"/>
                </a:solidFill>
                <a:latin typeface="Adobe Garamond Pro"/>
                <a:ea typeface="Adobe Garamond Pro"/>
                <a:cs typeface="Adobe Garamond Pro"/>
                <a:sym typeface="Adobe Garamond Pro"/>
              </a:defRPr>
            </a:pPr>
            <a:endParaRPr sz="2200"/>
          </a:p>
        </p:txBody>
      </p:sp>
      <p:sp>
        <p:nvSpPr>
          <p:cNvPr id="146" name="Shape 146"/>
          <p:cNvSpPr/>
          <p:nvPr/>
        </p:nvSpPr>
        <p:spPr>
          <a:xfrm>
            <a:off x="3728342" y="4058593"/>
            <a:ext cx="2175145" cy="1"/>
          </a:xfrm>
          <a:prstGeom prst="line">
            <a:avLst/>
          </a:prstGeom>
          <a:ln w="28575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2230006" y="570514"/>
            <a:ext cx="8267159" cy="5878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time is it? Is it 9 AM?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</a:defRPr>
            </a:pPr>
            <a:r>
              <a:rPr sz="2400"/>
              <a:t>H</a:t>
            </a:r>
            <a:r>
              <a:rPr sz="2400" baseline="-25000"/>
              <a:t>1</a:t>
            </a:r>
            <a:r>
              <a:rPr sz="2400"/>
              <a:t> : It is 9 AM  </a:t>
            </a:r>
            <a:r>
              <a:rPr sz="2400">
                <a:solidFill>
                  <a:srgbClr val="BFBFBF"/>
                </a:solidFill>
              </a:rPr>
              <a:t>(9 to 10)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H</a:t>
            </a:r>
            <a:r>
              <a:rPr sz="2400" baseline="-25000"/>
              <a:t>2</a:t>
            </a:r>
            <a:r>
              <a:rPr sz="2400"/>
              <a:t> : It is </a:t>
            </a:r>
            <a:r>
              <a:rPr sz="2400" b="1"/>
              <a:t>not</a:t>
            </a:r>
            <a:r>
              <a:rPr sz="2400"/>
              <a:t> 9 AM</a:t>
            </a:r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endParaRPr sz="2400"/>
          </a:p>
          <a:p>
            <a:pPr>
              <a:defRPr sz="2400">
                <a:solidFill>
                  <a:srgbClr val="843C0B"/>
                </a:solidFill>
              </a:defRPr>
            </a:pPr>
            <a:r>
              <a:rPr sz="2400"/>
              <a:t>                                                                     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                                 </a:t>
            </a:r>
            <a:r>
              <a:rPr sz="2400"/>
              <a:t>H</a:t>
            </a:r>
            <a:r>
              <a:rPr sz="2400" baseline="-25000"/>
              <a:t>2</a:t>
            </a:r>
          </a:p>
          <a:p>
            <a:pPr>
              <a:defRPr sz="2400" baseline="-25000">
                <a:solidFill>
                  <a:srgbClr val="843C0B"/>
                </a:solidFill>
              </a:defRPr>
            </a:pPr>
            <a:r>
              <a:rPr sz="2400"/>
              <a:t>                                                                                                                 </a:t>
            </a:r>
            <a:r>
              <a:rPr sz="2400">
                <a:solidFill>
                  <a:srgbClr val="595959"/>
                </a:solidFill>
              </a:rPr>
              <a:t>posterior dist.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chemeClr val="accent1"/>
                </a:solidFill>
              </a:rPr>
              <a:t>H</a:t>
            </a:r>
            <a:r>
              <a:rPr sz="2400" baseline="-25000">
                <a:solidFill>
                  <a:schemeClr val="accent1"/>
                </a:solidFill>
              </a:rPr>
              <a:t>1</a:t>
            </a:r>
            <a:r>
              <a:rPr sz="2400"/>
              <a:t>) = P(   </a:t>
            </a:r>
            <a:r>
              <a:rPr sz="2400">
                <a:solidFill>
                  <a:schemeClr val="accent1"/>
                </a:solidFill>
              </a:rPr>
              <a:t>9AM    </a:t>
            </a:r>
            <a:r>
              <a:rPr sz="2400">
                <a:latin typeface="American Typewriter"/>
                <a:ea typeface="American Typewriter"/>
                <a:cs typeface="American Typewriter"/>
                <a:sym typeface="American Typewriter"/>
              </a:rPr>
              <a:t>|</a:t>
            </a:r>
            <a:r>
              <a:rPr sz="2400">
                <a:solidFill>
                  <a:schemeClr val="accent6"/>
                </a:solidFill>
                <a:latin typeface="American Typewriter"/>
                <a:ea typeface="American Typewriter"/>
                <a:cs typeface="American Typewriter"/>
                <a:sym typeface="American Typewriter"/>
              </a:rPr>
              <a:t>5tf</a:t>
            </a:r>
            <a:r>
              <a:rPr sz="2400"/>
              <a:t>) = 13.19%</a:t>
            </a:r>
          </a:p>
          <a:p>
            <a:pPr>
              <a:defRPr sz="2400">
                <a:solidFill>
                  <a:srgbClr val="595959"/>
                </a:solidFill>
              </a:defRPr>
            </a:pPr>
            <a:r>
              <a:rPr sz="2400"/>
              <a:t>P(</a:t>
            </a:r>
            <a:r>
              <a:rPr sz="2400">
                <a:solidFill>
                  <a:srgbClr val="843C0B"/>
                </a:solidFill>
              </a:rPr>
              <a:t>H</a:t>
            </a:r>
            <a:r>
              <a:rPr sz="2400" baseline="-25000">
                <a:solidFill>
                  <a:srgbClr val="843C0B"/>
                </a:solidFill>
              </a:rPr>
              <a:t>2</a:t>
            </a:r>
            <a:r>
              <a:rPr sz="2400"/>
              <a:t>) = P(</a:t>
            </a:r>
            <a:r>
              <a:rPr sz="2400">
                <a:solidFill>
                  <a:srgbClr val="843C0C"/>
                </a:solidFill>
              </a:rPr>
              <a:t>not 9AM</a:t>
            </a:r>
            <a:r>
              <a:rPr sz="2400">
                <a:latin typeface="American Typewriter"/>
                <a:ea typeface="American Typewriter"/>
                <a:cs typeface="American Typewriter"/>
                <a:sym typeface="American Typewriter"/>
              </a:rPr>
              <a:t>|</a:t>
            </a:r>
            <a:r>
              <a:rPr sz="2400">
                <a:solidFill>
                  <a:schemeClr val="accent6"/>
                </a:solidFill>
                <a:latin typeface="American Typewriter"/>
                <a:ea typeface="American Typewriter"/>
                <a:cs typeface="American Typewriter"/>
                <a:sym typeface="American Typewriter"/>
              </a:rPr>
              <a:t>5tf</a:t>
            </a:r>
            <a:r>
              <a:rPr sz="2400"/>
              <a:t>) = 86.81%</a:t>
            </a:r>
          </a:p>
        </p:txBody>
      </p:sp>
      <p:sp>
        <p:nvSpPr>
          <p:cNvPr id="149" name="Shape 149"/>
          <p:cNvSpPr/>
          <p:nvPr/>
        </p:nvSpPr>
        <p:spPr>
          <a:xfrm>
            <a:off x="6361793" y="1797884"/>
            <a:ext cx="10706" cy="2668288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0" name="Shape 150"/>
          <p:cNvSpPr/>
          <p:nvPr/>
        </p:nvSpPr>
        <p:spPr>
          <a:xfrm flipH="1" flipV="1">
            <a:off x="6382188" y="4475883"/>
            <a:ext cx="3376050" cy="4559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975438" y="4052374"/>
            <a:ext cx="442395" cy="41379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8768978" y="2197413"/>
            <a:ext cx="442395" cy="2278470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9475606" y="1"/>
            <a:ext cx="1192397" cy="929641"/>
          </a:xfrm>
          <a:prstGeom prst="rect">
            <a:avLst/>
          </a:prstGeom>
          <a:solidFill>
            <a:srgbClr val="38572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13.19%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Right</a:t>
            </a:r>
          </a:p>
          <a:p>
            <a:pPr algn="r">
              <a:defRPr>
                <a:solidFill>
                  <a:srgbClr val="7EDD5F"/>
                </a:solidFill>
                <a:latin typeface="OCR A Std"/>
                <a:ea typeface="OCR A Std"/>
                <a:cs typeface="OCR A Std"/>
                <a:sym typeface="OCR A Std"/>
              </a:defRPr>
            </a:pPr>
            <a:r>
              <a:t>Time</a:t>
            </a:r>
          </a:p>
        </p:txBody>
      </p:sp>
      <p:sp>
        <p:nvSpPr>
          <p:cNvPr id="154" name="Shape 154"/>
          <p:cNvSpPr/>
          <p:nvPr/>
        </p:nvSpPr>
        <p:spPr>
          <a:xfrm>
            <a:off x="6049462" y="1649726"/>
            <a:ext cx="45254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solidFill>
                  <a:srgbClr val="595959"/>
                </a:solidFill>
              </a:defRPr>
            </a:lvl1pPr>
          </a:lstStyle>
          <a:p>
            <a:r>
              <a:t>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2230006" y="570515"/>
            <a:ext cx="7963453" cy="193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What is classification?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endParaRPr sz="2400"/>
          </a:p>
          <a:p>
            <a:pPr>
              <a:defRPr sz="2400">
                <a:solidFill>
                  <a:schemeClr val="accent1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Deciding among hypotheses </a:t>
            </a:r>
            <a:r>
              <a:rPr sz="2400">
                <a:solidFill>
                  <a:srgbClr val="595959"/>
                </a:solidFill>
              </a:rPr>
              <a:t>(labels),</a:t>
            </a:r>
          </a:p>
          <a:p>
            <a:pPr>
              <a:defRPr sz="2400">
                <a:solidFill>
                  <a:schemeClr val="accent6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using information we have </a:t>
            </a:r>
            <a:r>
              <a:rPr sz="2400">
                <a:solidFill>
                  <a:srgbClr val="595959"/>
                </a:solidFill>
              </a:rPr>
              <a:t>(features)</a:t>
            </a:r>
          </a:p>
          <a:p>
            <a:pPr>
              <a:defRPr sz="2400">
                <a:solidFill>
                  <a:srgbClr val="595959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sz="2400"/>
              <a:t>for each example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is-Theme-Blue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>
    <a:txDef>
      <a:spPr/>
      <a:bodyPr vert="horz" wrap="square" lIns="0" tIns="30480" rIns="0" bIns="0" rtlCol="0">
        <a:spAutoFit/>
      </a:bodyPr>
      <a:lstStyle>
        <a:defPPr marL="12700" marR="5080" algn="l">
          <a:lnSpc>
            <a:spcPts val="3200"/>
          </a:lnSpc>
          <a:spcBef>
            <a:spcPts val="240"/>
          </a:spcBef>
          <a:defRPr sz="2700" dirty="0">
            <a:latin typeface="Arial"/>
            <a:cs typeface="Arial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etis-Theme-Blue" id="{BF2D2F3B-D2C2-CC4A-BE99-788119D99097}" vid="{35E1C0B5-C3CF-DC42-8870-638EE0616E6D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Metis-Theme-Blue</Template>
  <TotalTime>0</TotalTime>
  <Words>3574</Words>
  <Application>Microsoft Macintosh PowerPoint</Application>
  <PresentationFormat>Widescreen</PresentationFormat>
  <Paragraphs>1019</Paragraphs>
  <Slides>65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Adobe Garamond Pro</vt:lpstr>
      <vt:lpstr>American Typewriter</vt:lpstr>
      <vt:lpstr>Arial</vt:lpstr>
      <vt:lpstr>Calibri</vt:lpstr>
      <vt:lpstr>Courier New</vt:lpstr>
      <vt:lpstr>Gill Sans MT</vt:lpstr>
      <vt:lpstr>Helvetica</vt:lpstr>
      <vt:lpstr>OCR A Std</vt:lpstr>
      <vt:lpstr>Wingdings 3</vt:lpstr>
      <vt:lpstr>Metis-Theme-Blue</vt:lpstr>
      <vt:lpstr>think-cell Slide</vt:lpstr>
      <vt:lpstr>Naive Bayes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Naive Bayes</dc:title>
  <cp:lastModifiedBy>Sophia Ray</cp:lastModifiedBy>
  <cp:revision>1</cp:revision>
  <dcterms:modified xsi:type="dcterms:W3CDTF">2018-11-20T21:56:13Z</dcterms:modified>
</cp:coreProperties>
</file>